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0"/>
  </p:notesMasterIdLst>
  <p:sldIdLst>
    <p:sldId id="305" r:id="rId5"/>
    <p:sldId id="325" r:id="rId6"/>
    <p:sldId id="319" r:id="rId7"/>
    <p:sldId id="317" r:id="rId8"/>
    <p:sldId id="311" r:id="rId9"/>
    <p:sldId id="315" r:id="rId10"/>
    <p:sldId id="314" r:id="rId11"/>
    <p:sldId id="318" r:id="rId12"/>
    <p:sldId id="316" r:id="rId13"/>
    <p:sldId id="312" r:id="rId14"/>
    <p:sldId id="313" r:id="rId15"/>
    <p:sldId id="320" r:id="rId16"/>
    <p:sldId id="321" r:id="rId17"/>
    <p:sldId id="322" r:id="rId18"/>
    <p:sldId id="32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C872"/>
    <a:srgbClr val="53973A"/>
    <a:srgbClr val="C1AD34"/>
    <a:srgbClr val="6980B1"/>
    <a:srgbClr val="E8A1C9"/>
    <a:srgbClr val="01ACF8"/>
    <a:srgbClr val="F435DC"/>
    <a:srgbClr val="F131DA"/>
    <a:srgbClr val="E85B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719" autoAdjust="0"/>
  </p:normalViewPr>
  <p:slideViewPr>
    <p:cSldViewPr snapToGrid="0">
      <p:cViewPr varScale="1">
        <p:scale>
          <a:sx n="101" d="100"/>
          <a:sy n="101" d="100"/>
        </p:scale>
        <p:origin x="9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6E7CB0-D65A-46A2-B6DD-2FC0EED6B4C8}" type="datetimeFigureOut">
              <a:rPr lang="en-US" smtClean="0"/>
              <a:t>10/19/2021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7874F-E4AF-4B90-A756-6AF45D9E4B5B}" type="slidenum">
              <a:rPr lang="en-US" smtClean="0"/>
              <a:t>‹#›</a:t>
            </a:fld>
            <a:endParaRPr lang="en-US"/>
          </a:p>
        </p:txBody>
      </p:sp>
    </p:spTree>
    <p:extLst>
      <p:ext uri="{BB962C8B-B14F-4D97-AF65-F5344CB8AC3E}">
        <p14:creationId xmlns:p14="http://schemas.microsoft.com/office/powerpoint/2010/main" val="2727061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tudents-residents.aamc.org/media/6916/downloa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tudents-residents.aamc.org/media/6916/downloa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tudents-residents.aamc.org/media/6916/download"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tudents-residents.aamc.org/media/6916/download"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a lot about what you value and prioritize… what you </a:t>
            </a:r>
            <a:r>
              <a:rPr lang="en-US" i="1" dirty="0"/>
              <a:t>want </a:t>
            </a:r>
            <a:r>
              <a:rPr lang="en-US" i="0" dirty="0"/>
              <a:t>to lean into and how you want to be seen. </a:t>
            </a:r>
            <a:r>
              <a:rPr lang="en-US" dirty="0"/>
              <a:t> </a:t>
            </a:r>
          </a:p>
        </p:txBody>
      </p:sp>
      <p:sp>
        <p:nvSpPr>
          <p:cNvPr id="4" name="Slide Number Placeholder 3"/>
          <p:cNvSpPr>
            <a:spLocks noGrp="1"/>
          </p:cNvSpPr>
          <p:nvPr>
            <p:ph type="sldNum" sz="quarter" idx="5"/>
          </p:nvPr>
        </p:nvSpPr>
        <p:spPr/>
        <p:txBody>
          <a:bodyPr/>
          <a:lstStyle/>
          <a:p>
            <a:fld id="{D5D7874F-E4AF-4B90-A756-6AF45D9E4B5B}" type="slidenum">
              <a:rPr lang="en-US" smtClean="0"/>
              <a:t>3</a:t>
            </a:fld>
            <a:endParaRPr lang="en-US"/>
          </a:p>
        </p:txBody>
      </p:sp>
    </p:spTree>
    <p:extLst>
      <p:ext uri="{BB962C8B-B14F-4D97-AF65-F5344CB8AC3E}">
        <p14:creationId xmlns:p14="http://schemas.microsoft.com/office/powerpoint/2010/main" val="2345078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D7874F-E4AF-4B90-A756-6AF45D9E4B5B}" type="slidenum">
              <a:rPr lang="en-US" smtClean="0"/>
              <a:t>6</a:t>
            </a:fld>
            <a:endParaRPr lang="en-US"/>
          </a:p>
        </p:txBody>
      </p:sp>
    </p:spTree>
    <p:extLst>
      <p:ext uri="{BB962C8B-B14F-4D97-AF65-F5344CB8AC3E}">
        <p14:creationId xmlns:p14="http://schemas.microsoft.com/office/powerpoint/2010/main" val="26552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D7874F-E4AF-4B90-A756-6AF45D9E4B5B}" type="slidenum">
              <a:rPr lang="en-US" smtClean="0"/>
              <a:t>7</a:t>
            </a:fld>
            <a:endParaRPr lang="en-US"/>
          </a:p>
        </p:txBody>
      </p:sp>
    </p:spTree>
    <p:extLst>
      <p:ext uri="{BB962C8B-B14F-4D97-AF65-F5344CB8AC3E}">
        <p14:creationId xmlns:p14="http://schemas.microsoft.com/office/powerpoint/2010/main" val="3690314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What are your top 3? </a:t>
            </a:r>
          </a:p>
          <a:p>
            <a:pPr marL="685800" lvl="1" indent="-228600">
              <a:buFont typeface="Arial" panose="020B0604020202020204" pitchFamily="34" charset="0"/>
              <a:buChar char="•"/>
            </a:pPr>
            <a:r>
              <a:rPr lang="en-US" dirty="0"/>
              <a:t>What made decisions easy/hard?</a:t>
            </a:r>
          </a:p>
          <a:p>
            <a:pPr marL="685800" lvl="1" indent="-228600">
              <a:buFont typeface="Arial" panose="020B0604020202020204" pitchFamily="34" charset="0"/>
              <a:buChar char="•"/>
            </a:pPr>
            <a:r>
              <a:rPr lang="en-US" dirty="0"/>
              <a:t>Were there any ‘no brainers?’ </a:t>
            </a:r>
          </a:p>
          <a:p>
            <a:pPr marL="228600" indent="-228600">
              <a:buAutoNum type="arabicPeriod"/>
            </a:pPr>
            <a:r>
              <a:rPr lang="en-US" dirty="0"/>
              <a:t>Which was the hardest to cross off? </a:t>
            </a:r>
          </a:p>
          <a:p>
            <a:pPr marL="228600" indent="-228600">
              <a:buAutoNum type="arabicPeriod"/>
            </a:pPr>
            <a:r>
              <a:rPr lang="en-US" dirty="0"/>
              <a:t>How did you make your decisions?</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D5D7874F-E4AF-4B90-A756-6AF45D9E4B5B}" type="slidenum">
              <a:rPr lang="en-US" smtClean="0"/>
              <a:t>8</a:t>
            </a:fld>
            <a:endParaRPr lang="en-US"/>
          </a:p>
        </p:txBody>
      </p:sp>
    </p:spTree>
    <p:extLst>
      <p:ext uri="{BB962C8B-B14F-4D97-AF65-F5344CB8AC3E}">
        <p14:creationId xmlns:p14="http://schemas.microsoft.com/office/powerpoint/2010/main" val="3609104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we’re looking at careers in the healthcare realm, we want to </a:t>
            </a:r>
            <a:r>
              <a:rPr lang="en-US" b="1" dirty="0"/>
              <a:t>channel those positive </a:t>
            </a:r>
            <a:r>
              <a:rPr lang="en-US" dirty="0"/>
              <a:t>experiences, and avoid the negative ones.</a:t>
            </a:r>
          </a:p>
          <a:p>
            <a:r>
              <a:rPr lang="en-US" dirty="0"/>
              <a:t>As we look at continuing to pursue our education and move onto professional studies and careers, these are important considerations. </a:t>
            </a:r>
          </a:p>
          <a:p>
            <a:r>
              <a:rPr lang="en-US" dirty="0"/>
              <a:t>You spend so much of your day at work…</a:t>
            </a:r>
          </a:p>
        </p:txBody>
      </p:sp>
      <p:sp>
        <p:nvSpPr>
          <p:cNvPr id="4" name="Slide Number Placeholder 3"/>
          <p:cNvSpPr>
            <a:spLocks noGrp="1"/>
          </p:cNvSpPr>
          <p:nvPr>
            <p:ph type="sldNum" sz="quarter" idx="5"/>
          </p:nvPr>
        </p:nvSpPr>
        <p:spPr/>
        <p:txBody>
          <a:bodyPr/>
          <a:lstStyle/>
          <a:p>
            <a:fld id="{D5D7874F-E4AF-4B90-A756-6AF45D9E4B5B}" type="slidenum">
              <a:rPr lang="en-US" smtClean="0"/>
              <a:t>9</a:t>
            </a:fld>
            <a:endParaRPr lang="en-US"/>
          </a:p>
        </p:txBody>
      </p:sp>
    </p:spTree>
    <p:extLst>
      <p:ext uri="{BB962C8B-B14F-4D97-AF65-F5344CB8AC3E}">
        <p14:creationId xmlns:p14="http://schemas.microsoft.com/office/powerpoint/2010/main" val="315620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70C0"/>
                </a:solidFill>
                <a:hlinkClick r:id="rId3">
                  <a:extLst>
                    <a:ext uri="{A12FA001-AC4F-418D-AE19-62706E023703}">
                      <ahyp:hlinkClr xmlns:ahyp="http://schemas.microsoft.com/office/drawing/2018/hyperlinkcolor" val="tx"/>
                    </a:ext>
                  </a:extLst>
                </a:hlinkClick>
              </a:rPr>
              <a:t>https://students-residents.aamc.org/media/6916/download</a:t>
            </a:r>
            <a:r>
              <a:rPr lang="en-US" dirty="0">
                <a:solidFill>
                  <a:srgbClr val="0070C0"/>
                </a:solidFill>
              </a:rPr>
              <a:t> </a:t>
            </a:r>
          </a:p>
          <a:p>
            <a:endParaRPr lang="en-US" dirty="0"/>
          </a:p>
        </p:txBody>
      </p:sp>
      <p:sp>
        <p:nvSpPr>
          <p:cNvPr id="4" name="Slide Number Placeholder 3"/>
          <p:cNvSpPr>
            <a:spLocks noGrp="1"/>
          </p:cNvSpPr>
          <p:nvPr>
            <p:ph type="sldNum" sz="quarter" idx="5"/>
          </p:nvPr>
        </p:nvSpPr>
        <p:spPr/>
        <p:txBody>
          <a:bodyPr/>
          <a:lstStyle/>
          <a:p>
            <a:fld id="{D5D7874F-E4AF-4B90-A756-6AF45D9E4B5B}" type="slidenum">
              <a:rPr lang="en-US" smtClean="0"/>
              <a:t>11</a:t>
            </a:fld>
            <a:endParaRPr lang="en-US"/>
          </a:p>
        </p:txBody>
      </p:sp>
    </p:spTree>
    <p:extLst>
      <p:ext uri="{BB962C8B-B14F-4D97-AF65-F5344CB8AC3E}">
        <p14:creationId xmlns:p14="http://schemas.microsoft.com/office/powerpoint/2010/main" val="228591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70C0"/>
                </a:solidFill>
                <a:hlinkClick r:id="rId3">
                  <a:extLst>
                    <a:ext uri="{A12FA001-AC4F-418D-AE19-62706E023703}">
                      <ahyp:hlinkClr xmlns:ahyp="http://schemas.microsoft.com/office/drawing/2018/hyperlinkcolor" val="tx"/>
                    </a:ext>
                  </a:extLst>
                </a:hlinkClick>
              </a:rPr>
              <a:t>https://students-residents.aamc.org/media/6916/download</a:t>
            </a:r>
            <a:r>
              <a:rPr lang="en-US" dirty="0">
                <a:solidFill>
                  <a:srgbClr val="0070C0"/>
                </a:solidFill>
              </a:rPr>
              <a:t> </a:t>
            </a:r>
          </a:p>
          <a:p>
            <a:endParaRPr lang="en-US" dirty="0"/>
          </a:p>
        </p:txBody>
      </p:sp>
      <p:sp>
        <p:nvSpPr>
          <p:cNvPr id="4" name="Slide Number Placeholder 3"/>
          <p:cNvSpPr>
            <a:spLocks noGrp="1"/>
          </p:cNvSpPr>
          <p:nvPr>
            <p:ph type="sldNum" sz="quarter" idx="5"/>
          </p:nvPr>
        </p:nvSpPr>
        <p:spPr/>
        <p:txBody>
          <a:bodyPr/>
          <a:lstStyle/>
          <a:p>
            <a:fld id="{D5D7874F-E4AF-4B90-A756-6AF45D9E4B5B}" type="slidenum">
              <a:rPr lang="en-US" smtClean="0"/>
              <a:t>12</a:t>
            </a:fld>
            <a:endParaRPr lang="en-US"/>
          </a:p>
        </p:txBody>
      </p:sp>
    </p:spTree>
    <p:extLst>
      <p:ext uri="{BB962C8B-B14F-4D97-AF65-F5344CB8AC3E}">
        <p14:creationId xmlns:p14="http://schemas.microsoft.com/office/powerpoint/2010/main" val="628047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70C0"/>
                </a:solidFill>
                <a:hlinkClick r:id="rId3">
                  <a:extLst>
                    <a:ext uri="{A12FA001-AC4F-418D-AE19-62706E023703}">
                      <ahyp:hlinkClr xmlns:ahyp="http://schemas.microsoft.com/office/drawing/2018/hyperlinkcolor" val="tx"/>
                    </a:ext>
                  </a:extLst>
                </a:hlinkClick>
              </a:rPr>
              <a:t>https://students-residents.aamc.org/media/6916/download</a:t>
            </a:r>
            <a:r>
              <a:rPr lang="en-US" dirty="0">
                <a:solidFill>
                  <a:srgbClr val="0070C0"/>
                </a:solidFill>
              </a:rPr>
              <a:t> </a:t>
            </a:r>
          </a:p>
          <a:p>
            <a:endParaRPr lang="en-US" dirty="0"/>
          </a:p>
        </p:txBody>
      </p:sp>
      <p:sp>
        <p:nvSpPr>
          <p:cNvPr id="4" name="Slide Number Placeholder 3"/>
          <p:cNvSpPr>
            <a:spLocks noGrp="1"/>
          </p:cNvSpPr>
          <p:nvPr>
            <p:ph type="sldNum" sz="quarter" idx="5"/>
          </p:nvPr>
        </p:nvSpPr>
        <p:spPr/>
        <p:txBody>
          <a:bodyPr/>
          <a:lstStyle/>
          <a:p>
            <a:fld id="{D5D7874F-E4AF-4B90-A756-6AF45D9E4B5B}" type="slidenum">
              <a:rPr lang="en-US" smtClean="0"/>
              <a:t>13</a:t>
            </a:fld>
            <a:endParaRPr lang="en-US"/>
          </a:p>
        </p:txBody>
      </p:sp>
    </p:spTree>
    <p:extLst>
      <p:ext uri="{BB962C8B-B14F-4D97-AF65-F5344CB8AC3E}">
        <p14:creationId xmlns:p14="http://schemas.microsoft.com/office/powerpoint/2010/main" val="515894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70C0"/>
                </a:solidFill>
                <a:hlinkClick r:id="rId3">
                  <a:extLst>
                    <a:ext uri="{A12FA001-AC4F-418D-AE19-62706E023703}">
                      <ahyp:hlinkClr xmlns:ahyp="http://schemas.microsoft.com/office/drawing/2018/hyperlinkcolor" val="tx"/>
                    </a:ext>
                  </a:extLst>
                </a:hlinkClick>
              </a:rPr>
              <a:t>https://students-residents.aamc.org/media/6916/download</a:t>
            </a:r>
            <a:r>
              <a:rPr lang="en-US" dirty="0">
                <a:solidFill>
                  <a:srgbClr val="0070C0"/>
                </a:solidFill>
              </a:rPr>
              <a:t> </a:t>
            </a:r>
          </a:p>
          <a:p>
            <a:endParaRPr lang="en-US" dirty="0"/>
          </a:p>
        </p:txBody>
      </p:sp>
      <p:sp>
        <p:nvSpPr>
          <p:cNvPr id="4" name="Slide Number Placeholder 3"/>
          <p:cNvSpPr>
            <a:spLocks noGrp="1"/>
          </p:cNvSpPr>
          <p:nvPr>
            <p:ph type="sldNum" sz="quarter" idx="5"/>
          </p:nvPr>
        </p:nvSpPr>
        <p:spPr/>
        <p:txBody>
          <a:bodyPr/>
          <a:lstStyle/>
          <a:p>
            <a:fld id="{D5D7874F-E4AF-4B90-A756-6AF45D9E4B5B}" type="slidenum">
              <a:rPr lang="en-US" smtClean="0"/>
              <a:t>14</a:t>
            </a:fld>
            <a:endParaRPr lang="en-US"/>
          </a:p>
        </p:txBody>
      </p:sp>
    </p:spTree>
    <p:extLst>
      <p:ext uri="{BB962C8B-B14F-4D97-AF65-F5344CB8AC3E}">
        <p14:creationId xmlns:p14="http://schemas.microsoft.com/office/powerpoint/2010/main" val="2959102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082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10/19/2021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39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10/19/2021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724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10/19/2021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82853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10/19/2021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725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10/19/2021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21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10/19/2021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93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4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737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551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612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10/19/2021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360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10/19/2021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929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10/19/2021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72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10/19/2021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148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10/19/2021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6911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10/19/2021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230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10/19/2021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3620715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hyperlink" Target="https://students-residents.aamc.org/media/6916/downloa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leadthroughstrengths.com/value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10"/>
            <a:ext cx="12191980" cy="6857990"/>
          </a:xfrm>
          <a:prstGeom prst="rect">
            <a:avLst/>
          </a:prstGeom>
        </p:spPr>
      </p:pic>
      <p:sp useBgFill="1">
        <p:nvSpPr>
          <p:cNvPr id="83"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0" y="1623412"/>
            <a:ext cx="4654298" cy="2287229"/>
          </a:xfrm>
        </p:spPr>
        <p:txBody>
          <a:bodyPr anchor="ctr">
            <a:normAutofit/>
          </a:bodyPr>
          <a:lstStyle/>
          <a:p>
            <a:pPr marL="0" marR="0">
              <a:spcBef>
                <a:spcPts val="0"/>
              </a:spcBef>
              <a:spcAft>
                <a:spcPts val="0"/>
              </a:spcAft>
            </a:pPr>
            <a:r>
              <a:rPr lang="en-US" sz="4000" b="1" dirty="0">
                <a:solidFill>
                  <a:schemeClr val="tx1"/>
                </a:solidFill>
                <a:effectLst/>
                <a:ea typeface="Calibri" panose="020F0502020204030204" pitchFamily="34" charset="0"/>
              </a:rPr>
              <a:t>Forging Forward: Understanding Your Values</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0" y="3981103"/>
            <a:ext cx="3503122" cy="1244361"/>
          </a:xfrm>
        </p:spPr>
        <p:txBody>
          <a:bodyPr>
            <a:normAutofit/>
          </a:bodyPr>
          <a:lstStyle/>
          <a:p>
            <a:pPr algn="l">
              <a:lnSpc>
                <a:spcPct val="100000"/>
              </a:lnSpc>
              <a:spcBef>
                <a:spcPts val="0"/>
              </a:spcBef>
              <a:spcAft>
                <a:spcPts val="0"/>
              </a:spcAft>
            </a:pPr>
            <a:r>
              <a:rPr lang="en-US" sz="1800" b="1" dirty="0">
                <a:solidFill>
                  <a:srgbClr val="FC05CB"/>
                </a:solidFill>
              </a:rPr>
              <a:t>Nikki Garcia</a:t>
            </a:r>
          </a:p>
          <a:p>
            <a:pPr algn="l">
              <a:lnSpc>
                <a:spcPct val="100000"/>
              </a:lnSpc>
              <a:spcBef>
                <a:spcPts val="0"/>
              </a:spcBef>
              <a:spcAft>
                <a:spcPts val="0"/>
              </a:spcAft>
            </a:pPr>
            <a:endParaRPr lang="en-US" sz="1800" b="1" dirty="0">
              <a:solidFill>
                <a:srgbClr val="FC05CB"/>
              </a:solidFill>
            </a:endParaRPr>
          </a:p>
          <a:p>
            <a:pPr algn="l">
              <a:lnSpc>
                <a:spcPct val="100000"/>
              </a:lnSpc>
              <a:spcBef>
                <a:spcPts val="0"/>
              </a:spcBef>
              <a:spcAft>
                <a:spcPts val="0"/>
              </a:spcAft>
            </a:pPr>
            <a:r>
              <a:rPr lang="en-US" sz="1800" dirty="0">
                <a:solidFill>
                  <a:srgbClr val="FC05CB"/>
                </a:solidFill>
              </a:rPr>
              <a:t>Interim Coordinator of Leadership Programs : Student Activities </a:t>
            </a:r>
          </a:p>
        </p:txBody>
      </p:sp>
    </p:spTree>
    <p:extLst>
      <p:ext uri="{BB962C8B-B14F-4D97-AF65-F5344CB8AC3E}">
        <p14:creationId xmlns:p14="http://schemas.microsoft.com/office/powerpoint/2010/main" val="1946576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C5622-5D60-4DDB-BBA0-6E126C37E749}"/>
              </a:ext>
            </a:extLst>
          </p:cNvPr>
          <p:cNvSpPr>
            <a:spLocks noGrp="1"/>
          </p:cNvSpPr>
          <p:nvPr>
            <p:ph type="title"/>
          </p:nvPr>
        </p:nvSpPr>
        <p:spPr>
          <a:xfrm>
            <a:off x="2324299" y="2358440"/>
            <a:ext cx="7780400" cy="2306158"/>
          </a:xfrm>
          <a:solidFill>
            <a:schemeClr val="bg1"/>
          </a:solidFill>
        </p:spPr>
        <p:txBody>
          <a:bodyPr>
            <a:normAutofit fontScale="90000"/>
          </a:bodyPr>
          <a:lstStyle/>
          <a:p>
            <a:r>
              <a:rPr lang="en-US" dirty="0"/>
              <a:t>‘Successful medical school applicants are able to demonstrate skills, knowledge, and abilities in these areas. One experience can illustrate proficiency across multiple competencies.’</a:t>
            </a:r>
          </a:p>
        </p:txBody>
      </p:sp>
      <p:sp>
        <p:nvSpPr>
          <p:cNvPr id="3" name="Text Placeholder 2">
            <a:extLst>
              <a:ext uri="{FF2B5EF4-FFF2-40B4-BE49-F238E27FC236}">
                <a16:creationId xmlns:a16="http://schemas.microsoft.com/office/drawing/2014/main" id="{B405F807-E62C-4ACA-9F0F-EA9D9B6880F7}"/>
              </a:ext>
            </a:extLst>
          </p:cNvPr>
          <p:cNvSpPr>
            <a:spLocks noGrp="1"/>
          </p:cNvSpPr>
          <p:nvPr>
            <p:ph type="body" sz="half" idx="13"/>
          </p:nvPr>
        </p:nvSpPr>
        <p:spPr>
          <a:xfrm>
            <a:off x="9227964" y="4294851"/>
            <a:ext cx="876735" cy="369747"/>
          </a:xfrm>
        </p:spPr>
        <p:txBody>
          <a:bodyPr/>
          <a:lstStyle/>
          <a:p>
            <a:r>
              <a:rPr lang="en-US" b="1" dirty="0"/>
              <a:t>(AAMC)</a:t>
            </a:r>
          </a:p>
        </p:txBody>
      </p:sp>
    </p:spTree>
    <p:extLst>
      <p:ext uri="{BB962C8B-B14F-4D97-AF65-F5344CB8AC3E}">
        <p14:creationId xmlns:p14="http://schemas.microsoft.com/office/powerpoint/2010/main" val="1471262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5EB7-3636-4096-9666-1DB2605426D3}"/>
              </a:ext>
            </a:extLst>
          </p:cNvPr>
          <p:cNvSpPr>
            <a:spLocks noGrp="1"/>
          </p:cNvSpPr>
          <p:nvPr>
            <p:ph type="title"/>
          </p:nvPr>
        </p:nvSpPr>
        <p:spPr/>
        <p:txBody>
          <a:bodyPr/>
          <a:lstStyle/>
          <a:p>
            <a:r>
              <a:rPr lang="en-US" dirty="0">
                <a:solidFill>
                  <a:srgbClr val="F131DA"/>
                </a:solidFill>
                <a:effectLst/>
              </a:rPr>
              <a:t>Competency Areas</a:t>
            </a:r>
          </a:p>
        </p:txBody>
      </p:sp>
      <p:sp>
        <p:nvSpPr>
          <p:cNvPr id="3" name="Text Placeholder 2">
            <a:extLst>
              <a:ext uri="{FF2B5EF4-FFF2-40B4-BE49-F238E27FC236}">
                <a16:creationId xmlns:a16="http://schemas.microsoft.com/office/drawing/2014/main" id="{BD26E89A-3BB0-4355-AB47-DF9AE89B78CB}"/>
              </a:ext>
            </a:extLst>
          </p:cNvPr>
          <p:cNvSpPr>
            <a:spLocks noGrp="1"/>
          </p:cNvSpPr>
          <p:nvPr>
            <p:ph type="body" idx="1"/>
          </p:nvPr>
        </p:nvSpPr>
        <p:spPr>
          <a:xfrm>
            <a:off x="913795" y="1491667"/>
            <a:ext cx="3300984" cy="764782"/>
          </a:xfrm>
        </p:spPr>
        <p:txBody>
          <a:bodyPr/>
          <a:lstStyle/>
          <a:p>
            <a:pPr algn="l"/>
            <a:r>
              <a:rPr lang="en-US" sz="2500" dirty="0">
                <a:effectLst/>
              </a:rPr>
              <a:t>Pre-Professional</a:t>
            </a:r>
          </a:p>
        </p:txBody>
      </p:sp>
      <p:sp>
        <p:nvSpPr>
          <p:cNvPr id="4" name="Text Placeholder 3">
            <a:extLst>
              <a:ext uri="{FF2B5EF4-FFF2-40B4-BE49-F238E27FC236}">
                <a16:creationId xmlns:a16="http://schemas.microsoft.com/office/drawing/2014/main" id="{08C17EE3-9761-43AE-90C9-1E93EB080ED6}"/>
              </a:ext>
            </a:extLst>
          </p:cNvPr>
          <p:cNvSpPr>
            <a:spLocks noGrp="1"/>
          </p:cNvSpPr>
          <p:nvPr>
            <p:ph type="body" sz="half" idx="15"/>
          </p:nvPr>
        </p:nvSpPr>
        <p:spPr>
          <a:xfrm>
            <a:off x="913795" y="2298327"/>
            <a:ext cx="3300984" cy="4530311"/>
          </a:xfrm>
        </p:spPr>
        <p:txBody>
          <a:bodyPr>
            <a:noAutofit/>
          </a:bodyPr>
          <a:lstStyle/>
          <a:p>
            <a:pPr marL="285750" indent="-285750" algn="l">
              <a:buFont typeface="Arial" panose="020B0604020202020204" pitchFamily="34" charset="0"/>
              <a:buChar char="•"/>
            </a:pPr>
            <a:r>
              <a:rPr lang="en-US" sz="1800" dirty="0">
                <a:solidFill>
                  <a:srgbClr val="E85B1C"/>
                </a:solidFill>
                <a:effectLst/>
              </a:rPr>
              <a:t>Service Orientation </a:t>
            </a:r>
          </a:p>
          <a:p>
            <a:pPr marL="285750" indent="-285750" algn="l">
              <a:buFont typeface="Arial" panose="020B0604020202020204" pitchFamily="34" charset="0"/>
              <a:buChar char="•"/>
            </a:pPr>
            <a:r>
              <a:rPr lang="en-US" sz="1800" dirty="0">
                <a:solidFill>
                  <a:srgbClr val="E85B1C"/>
                </a:solidFill>
                <a:effectLst/>
              </a:rPr>
              <a:t>Social Skills</a:t>
            </a:r>
          </a:p>
          <a:p>
            <a:pPr marL="285750" indent="-285750" algn="l">
              <a:buFont typeface="Arial" panose="020B0604020202020204" pitchFamily="34" charset="0"/>
              <a:buChar char="•"/>
            </a:pPr>
            <a:r>
              <a:rPr lang="en-US" sz="1800" dirty="0">
                <a:solidFill>
                  <a:srgbClr val="E85B1C"/>
                </a:solidFill>
                <a:effectLst/>
              </a:rPr>
              <a:t>Cultural Competence</a:t>
            </a:r>
          </a:p>
          <a:p>
            <a:pPr marL="285750" indent="-285750" algn="l">
              <a:buFont typeface="Arial" panose="020B0604020202020204" pitchFamily="34" charset="0"/>
              <a:buChar char="•"/>
            </a:pPr>
            <a:r>
              <a:rPr lang="en-US" sz="1800" dirty="0">
                <a:solidFill>
                  <a:srgbClr val="E85B1C"/>
                </a:solidFill>
                <a:effectLst/>
              </a:rPr>
              <a:t>Teamwork</a:t>
            </a:r>
          </a:p>
          <a:p>
            <a:pPr marL="285750" indent="-285750" algn="l">
              <a:buFont typeface="Arial" panose="020B0604020202020204" pitchFamily="34" charset="0"/>
              <a:buChar char="•"/>
            </a:pPr>
            <a:r>
              <a:rPr lang="en-US" sz="1800" dirty="0">
                <a:solidFill>
                  <a:srgbClr val="E85B1C"/>
                </a:solidFill>
                <a:effectLst/>
              </a:rPr>
              <a:t>Oral Communication</a:t>
            </a:r>
          </a:p>
          <a:p>
            <a:pPr marL="285750" indent="-285750" algn="l">
              <a:buFont typeface="Arial" panose="020B0604020202020204" pitchFamily="34" charset="0"/>
              <a:buChar char="•"/>
            </a:pPr>
            <a:r>
              <a:rPr lang="en-US" sz="1800" dirty="0">
                <a:solidFill>
                  <a:srgbClr val="E85B1C"/>
                </a:solidFill>
                <a:effectLst/>
              </a:rPr>
              <a:t>Ethical Responsibility to Self + Others</a:t>
            </a:r>
          </a:p>
          <a:p>
            <a:pPr marL="285750" indent="-285750" algn="l">
              <a:buFont typeface="Arial" panose="020B0604020202020204" pitchFamily="34" charset="0"/>
              <a:buChar char="•"/>
            </a:pPr>
            <a:r>
              <a:rPr lang="en-US" sz="1800" dirty="0">
                <a:solidFill>
                  <a:srgbClr val="E85B1C"/>
                </a:solidFill>
                <a:effectLst/>
              </a:rPr>
              <a:t>Reliability + Dependability</a:t>
            </a:r>
          </a:p>
          <a:p>
            <a:pPr marL="285750" indent="-285750" algn="l">
              <a:buFont typeface="Arial" panose="020B0604020202020204" pitchFamily="34" charset="0"/>
              <a:buChar char="•"/>
            </a:pPr>
            <a:r>
              <a:rPr lang="en-US" sz="1800" dirty="0">
                <a:solidFill>
                  <a:srgbClr val="E85B1C"/>
                </a:solidFill>
                <a:effectLst/>
              </a:rPr>
              <a:t>Resilience and Adaptability</a:t>
            </a:r>
          </a:p>
          <a:p>
            <a:pPr marL="285750" indent="-285750" algn="l">
              <a:buFont typeface="Arial" panose="020B0604020202020204" pitchFamily="34" charset="0"/>
              <a:buChar char="•"/>
            </a:pPr>
            <a:r>
              <a:rPr lang="en-US" sz="1800" dirty="0">
                <a:solidFill>
                  <a:srgbClr val="E85B1C"/>
                </a:solidFill>
                <a:effectLst/>
              </a:rPr>
              <a:t>Capacity for Improvement</a:t>
            </a:r>
          </a:p>
        </p:txBody>
      </p:sp>
      <p:sp>
        <p:nvSpPr>
          <p:cNvPr id="5" name="Text Placeholder 4">
            <a:extLst>
              <a:ext uri="{FF2B5EF4-FFF2-40B4-BE49-F238E27FC236}">
                <a16:creationId xmlns:a16="http://schemas.microsoft.com/office/drawing/2014/main" id="{4A2691FF-B69D-4A9B-8B8A-AED83D1A851C}"/>
              </a:ext>
            </a:extLst>
          </p:cNvPr>
          <p:cNvSpPr>
            <a:spLocks noGrp="1"/>
          </p:cNvSpPr>
          <p:nvPr>
            <p:ph type="body" sz="quarter" idx="3"/>
          </p:nvPr>
        </p:nvSpPr>
        <p:spPr>
          <a:xfrm>
            <a:off x="4441435" y="1491666"/>
            <a:ext cx="3300984" cy="764783"/>
          </a:xfrm>
        </p:spPr>
        <p:txBody>
          <a:bodyPr/>
          <a:lstStyle/>
          <a:p>
            <a:pPr algn="l"/>
            <a:r>
              <a:rPr lang="en-US" sz="2500" dirty="0">
                <a:effectLst/>
              </a:rPr>
              <a:t>Thinking + Reasoning</a:t>
            </a:r>
          </a:p>
        </p:txBody>
      </p:sp>
      <p:sp>
        <p:nvSpPr>
          <p:cNvPr id="6" name="Text Placeholder 5">
            <a:extLst>
              <a:ext uri="{FF2B5EF4-FFF2-40B4-BE49-F238E27FC236}">
                <a16:creationId xmlns:a16="http://schemas.microsoft.com/office/drawing/2014/main" id="{CA896431-3B72-4C8C-896E-41BFD68A6E45}"/>
              </a:ext>
            </a:extLst>
          </p:cNvPr>
          <p:cNvSpPr>
            <a:spLocks noGrp="1"/>
          </p:cNvSpPr>
          <p:nvPr>
            <p:ph type="body" sz="half" idx="16"/>
          </p:nvPr>
        </p:nvSpPr>
        <p:spPr>
          <a:xfrm>
            <a:off x="4440183" y="2298327"/>
            <a:ext cx="3300984" cy="3023088"/>
          </a:xfrm>
        </p:spPr>
        <p:txBody>
          <a:bodyPr>
            <a:normAutofit/>
          </a:bodyPr>
          <a:lstStyle/>
          <a:p>
            <a:pPr marL="285750" indent="-285750" algn="l">
              <a:buFont typeface="Arial" panose="020B0604020202020204" pitchFamily="34" charset="0"/>
              <a:buChar char="•"/>
            </a:pPr>
            <a:r>
              <a:rPr lang="en-US" sz="1800" dirty="0">
                <a:solidFill>
                  <a:srgbClr val="E85B1C"/>
                </a:solidFill>
                <a:effectLst/>
              </a:rPr>
              <a:t>Critical Thinking</a:t>
            </a:r>
          </a:p>
          <a:p>
            <a:pPr marL="285750" indent="-285750" algn="l">
              <a:buFont typeface="Arial" panose="020B0604020202020204" pitchFamily="34" charset="0"/>
              <a:buChar char="•"/>
            </a:pPr>
            <a:r>
              <a:rPr lang="en-US" sz="1800" dirty="0">
                <a:solidFill>
                  <a:srgbClr val="E85B1C"/>
                </a:solidFill>
                <a:effectLst/>
              </a:rPr>
              <a:t>Quantitative Reasoning</a:t>
            </a:r>
          </a:p>
          <a:p>
            <a:pPr marL="285750" indent="-285750" algn="l">
              <a:buFont typeface="Arial" panose="020B0604020202020204" pitchFamily="34" charset="0"/>
              <a:buChar char="•"/>
            </a:pPr>
            <a:r>
              <a:rPr lang="en-US" sz="1800" dirty="0">
                <a:solidFill>
                  <a:srgbClr val="E85B1C"/>
                </a:solidFill>
                <a:effectLst/>
              </a:rPr>
              <a:t>Scientific Inquiry</a:t>
            </a:r>
          </a:p>
          <a:p>
            <a:pPr marL="285750" indent="-285750" algn="l">
              <a:buFont typeface="Arial" panose="020B0604020202020204" pitchFamily="34" charset="0"/>
              <a:buChar char="•"/>
            </a:pPr>
            <a:r>
              <a:rPr lang="en-US" sz="1800" dirty="0">
                <a:solidFill>
                  <a:srgbClr val="E85B1C"/>
                </a:solidFill>
                <a:effectLst/>
              </a:rPr>
              <a:t>Written Communication</a:t>
            </a:r>
          </a:p>
        </p:txBody>
      </p:sp>
      <p:sp>
        <p:nvSpPr>
          <p:cNvPr id="7" name="Text Placeholder 6">
            <a:extLst>
              <a:ext uri="{FF2B5EF4-FFF2-40B4-BE49-F238E27FC236}">
                <a16:creationId xmlns:a16="http://schemas.microsoft.com/office/drawing/2014/main" id="{06EAA99D-331F-44A3-9036-A382BD73A2FF}"/>
              </a:ext>
            </a:extLst>
          </p:cNvPr>
          <p:cNvSpPr>
            <a:spLocks noGrp="1"/>
          </p:cNvSpPr>
          <p:nvPr>
            <p:ph type="body" sz="quarter" idx="13"/>
          </p:nvPr>
        </p:nvSpPr>
        <p:spPr>
          <a:xfrm>
            <a:off x="7966572" y="1491667"/>
            <a:ext cx="3300984" cy="764782"/>
          </a:xfrm>
        </p:spPr>
        <p:txBody>
          <a:bodyPr/>
          <a:lstStyle/>
          <a:p>
            <a:pPr algn="l"/>
            <a:r>
              <a:rPr lang="en-US" sz="2500" dirty="0">
                <a:effectLst/>
              </a:rPr>
              <a:t>Science</a:t>
            </a:r>
          </a:p>
        </p:txBody>
      </p:sp>
      <p:sp>
        <p:nvSpPr>
          <p:cNvPr id="8" name="Text Placeholder 7">
            <a:extLst>
              <a:ext uri="{FF2B5EF4-FFF2-40B4-BE49-F238E27FC236}">
                <a16:creationId xmlns:a16="http://schemas.microsoft.com/office/drawing/2014/main" id="{BEFCB4E1-47E9-4E88-A89D-822B800F0D66}"/>
              </a:ext>
            </a:extLst>
          </p:cNvPr>
          <p:cNvSpPr>
            <a:spLocks noGrp="1"/>
          </p:cNvSpPr>
          <p:nvPr>
            <p:ph type="body" sz="half" idx="17"/>
          </p:nvPr>
        </p:nvSpPr>
        <p:spPr>
          <a:xfrm>
            <a:off x="7966572" y="2298327"/>
            <a:ext cx="3300984" cy="1174716"/>
          </a:xfrm>
        </p:spPr>
        <p:txBody>
          <a:bodyPr>
            <a:normAutofit/>
          </a:bodyPr>
          <a:lstStyle/>
          <a:p>
            <a:pPr marL="285750" indent="-285750" algn="l">
              <a:buFont typeface="Arial" panose="020B0604020202020204" pitchFamily="34" charset="0"/>
              <a:buChar char="•"/>
            </a:pPr>
            <a:r>
              <a:rPr lang="en-US" sz="1800" dirty="0">
                <a:solidFill>
                  <a:srgbClr val="E85B1C"/>
                </a:solidFill>
                <a:effectLst/>
              </a:rPr>
              <a:t>Living Systems</a:t>
            </a:r>
          </a:p>
          <a:p>
            <a:pPr marL="285750" indent="-285750" algn="l">
              <a:buFont typeface="Arial" panose="020B0604020202020204" pitchFamily="34" charset="0"/>
              <a:buChar char="•"/>
            </a:pPr>
            <a:r>
              <a:rPr lang="en-US" sz="1800" dirty="0">
                <a:solidFill>
                  <a:srgbClr val="E85B1C"/>
                </a:solidFill>
                <a:effectLst/>
              </a:rPr>
              <a:t>Human Behavior</a:t>
            </a:r>
          </a:p>
        </p:txBody>
      </p:sp>
      <p:pic>
        <p:nvPicPr>
          <p:cNvPr id="1026" name="Picture 2" descr="Evaluative Thinking: The Heart of (Meaningful, Useful) Evaluation - The  IllumiLab">
            <a:extLst>
              <a:ext uri="{FF2B5EF4-FFF2-40B4-BE49-F238E27FC236}">
                <a16:creationId xmlns:a16="http://schemas.microsoft.com/office/drawing/2014/main" id="{BE4FF268-186C-425A-9A38-F905DEA1F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6572" y="4124558"/>
            <a:ext cx="3757567" cy="21238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F278C3D-FED3-4878-B56E-E8DBFB5DDC2A}"/>
              </a:ext>
            </a:extLst>
          </p:cNvPr>
          <p:cNvSpPr txBox="1"/>
          <p:nvPr/>
        </p:nvSpPr>
        <p:spPr>
          <a:xfrm>
            <a:off x="6293841" y="6375525"/>
            <a:ext cx="6094602" cy="369332"/>
          </a:xfrm>
          <a:prstGeom prst="rect">
            <a:avLst/>
          </a:prstGeom>
          <a:noFill/>
        </p:spPr>
        <p:txBody>
          <a:bodyPr wrap="square">
            <a:spAutoFit/>
          </a:bodyPr>
          <a:lstStyle/>
          <a:p>
            <a:r>
              <a:rPr lang="en-US" dirty="0">
                <a:solidFill>
                  <a:srgbClr val="0070C0"/>
                </a:solidFill>
                <a:hlinkClick r:id="rId4">
                  <a:extLst>
                    <a:ext uri="{A12FA001-AC4F-418D-AE19-62706E023703}">
                      <ahyp:hlinkClr xmlns:ahyp="http://schemas.microsoft.com/office/drawing/2018/hyperlinkcolor" val="tx"/>
                    </a:ext>
                  </a:extLst>
                </a:hlinkClick>
              </a:rPr>
              <a:t>https://students-residents.aamc.org/media/6916/download</a:t>
            </a:r>
            <a:r>
              <a:rPr lang="en-US" dirty="0">
                <a:solidFill>
                  <a:srgbClr val="0070C0"/>
                </a:solidFill>
              </a:rPr>
              <a:t> </a:t>
            </a:r>
          </a:p>
        </p:txBody>
      </p:sp>
    </p:spTree>
    <p:extLst>
      <p:ext uri="{BB962C8B-B14F-4D97-AF65-F5344CB8AC3E}">
        <p14:creationId xmlns:p14="http://schemas.microsoft.com/office/powerpoint/2010/main" val="3526531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3973A"/>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26E89A-3BB0-4355-AB47-DF9AE89B78CB}"/>
              </a:ext>
            </a:extLst>
          </p:cNvPr>
          <p:cNvSpPr>
            <a:spLocks noGrp="1"/>
          </p:cNvSpPr>
          <p:nvPr>
            <p:ph type="body" idx="1"/>
          </p:nvPr>
        </p:nvSpPr>
        <p:spPr>
          <a:xfrm>
            <a:off x="358210" y="359732"/>
            <a:ext cx="4155916" cy="764782"/>
          </a:xfrm>
        </p:spPr>
        <p:txBody>
          <a:bodyPr/>
          <a:lstStyle/>
          <a:p>
            <a:pPr algn="l"/>
            <a:r>
              <a:rPr lang="en-US" sz="4000" b="1" dirty="0">
                <a:effectLst/>
              </a:rPr>
              <a:t>Pre-Professional</a:t>
            </a:r>
          </a:p>
        </p:txBody>
      </p:sp>
      <p:sp>
        <p:nvSpPr>
          <p:cNvPr id="4" name="Text Placeholder 3">
            <a:extLst>
              <a:ext uri="{FF2B5EF4-FFF2-40B4-BE49-F238E27FC236}">
                <a16:creationId xmlns:a16="http://schemas.microsoft.com/office/drawing/2014/main" id="{08C17EE3-9761-43AE-90C9-1E93EB080ED6}"/>
              </a:ext>
            </a:extLst>
          </p:cNvPr>
          <p:cNvSpPr>
            <a:spLocks noGrp="1"/>
          </p:cNvSpPr>
          <p:nvPr>
            <p:ph type="body" sz="half" idx="15"/>
          </p:nvPr>
        </p:nvSpPr>
        <p:spPr>
          <a:xfrm>
            <a:off x="358210" y="1257096"/>
            <a:ext cx="5423652" cy="4530311"/>
          </a:xfrm>
        </p:spPr>
        <p:txBody>
          <a:bodyPr>
            <a:noAutofit/>
          </a:bodyPr>
          <a:lstStyle/>
          <a:p>
            <a:pPr marL="285750" indent="-285750" algn="l">
              <a:buFont typeface="Arial" panose="020B0604020202020204" pitchFamily="34" charset="0"/>
              <a:buChar char="•"/>
            </a:pPr>
            <a:r>
              <a:rPr lang="en-US" sz="2200" dirty="0">
                <a:solidFill>
                  <a:schemeClr val="bg1"/>
                </a:solidFill>
                <a:effectLst/>
              </a:rPr>
              <a:t>Service Orientation </a:t>
            </a:r>
          </a:p>
          <a:p>
            <a:pPr marL="285750" indent="-285750" algn="l">
              <a:buFont typeface="Arial" panose="020B0604020202020204" pitchFamily="34" charset="0"/>
              <a:buChar char="•"/>
            </a:pPr>
            <a:r>
              <a:rPr lang="en-US" sz="2200" dirty="0">
                <a:solidFill>
                  <a:schemeClr val="bg1"/>
                </a:solidFill>
                <a:effectLst/>
              </a:rPr>
              <a:t>Social Skills</a:t>
            </a:r>
          </a:p>
          <a:p>
            <a:pPr marL="285750" indent="-285750" algn="l">
              <a:buFont typeface="Arial" panose="020B0604020202020204" pitchFamily="34" charset="0"/>
              <a:buChar char="•"/>
            </a:pPr>
            <a:r>
              <a:rPr lang="en-US" sz="2200" dirty="0">
                <a:solidFill>
                  <a:schemeClr val="bg1"/>
                </a:solidFill>
                <a:effectLst/>
              </a:rPr>
              <a:t>Cultural Competence</a:t>
            </a:r>
          </a:p>
          <a:p>
            <a:pPr marL="285750" indent="-285750" algn="l">
              <a:buFont typeface="Arial" panose="020B0604020202020204" pitchFamily="34" charset="0"/>
              <a:buChar char="•"/>
            </a:pPr>
            <a:r>
              <a:rPr lang="en-US" sz="2200" dirty="0">
                <a:solidFill>
                  <a:schemeClr val="bg1"/>
                </a:solidFill>
                <a:effectLst/>
              </a:rPr>
              <a:t>Teamwork</a:t>
            </a:r>
          </a:p>
          <a:p>
            <a:pPr marL="285750" indent="-285750" algn="l">
              <a:buFont typeface="Arial" panose="020B0604020202020204" pitchFamily="34" charset="0"/>
              <a:buChar char="•"/>
            </a:pPr>
            <a:r>
              <a:rPr lang="en-US" sz="2200" dirty="0">
                <a:solidFill>
                  <a:schemeClr val="bg1"/>
                </a:solidFill>
                <a:effectLst/>
              </a:rPr>
              <a:t>Oral Communication</a:t>
            </a:r>
          </a:p>
          <a:p>
            <a:pPr marL="285750" indent="-285750" algn="l">
              <a:buFont typeface="Arial" panose="020B0604020202020204" pitchFamily="34" charset="0"/>
              <a:buChar char="•"/>
            </a:pPr>
            <a:r>
              <a:rPr lang="en-US" sz="2200" dirty="0">
                <a:solidFill>
                  <a:schemeClr val="bg1"/>
                </a:solidFill>
                <a:effectLst/>
              </a:rPr>
              <a:t>Ethical Responsibility to Self + Others</a:t>
            </a:r>
          </a:p>
          <a:p>
            <a:pPr marL="285750" indent="-285750" algn="l">
              <a:buFont typeface="Arial" panose="020B0604020202020204" pitchFamily="34" charset="0"/>
              <a:buChar char="•"/>
            </a:pPr>
            <a:r>
              <a:rPr lang="en-US" sz="2200" dirty="0">
                <a:solidFill>
                  <a:schemeClr val="bg1"/>
                </a:solidFill>
                <a:effectLst/>
              </a:rPr>
              <a:t>Reliability + Dependability</a:t>
            </a:r>
          </a:p>
          <a:p>
            <a:pPr marL="285750" indent="-285750" algn="l">
              <a:buFont typeface="Arial" panose="020B0604020202020204" pitchFamily="34" charset="0"/>
              <a:buChar char="•"/>
            </a:pPr>
            <a:r>
              <a:rPr lang="en-US" sz="2200" dirty="0">
                <a:solidFill>
                  <a:schemeClr val="bg1"/>
                </a:solidFill>
                <a:effectLst/>
              </a:rPr>
              <a:t>Resilience and Adaptability</a:t>
            </a:r>
          </a:p>
          <a:p>
            <a:pPr marL="285750" indent="-285750" algn="l">
              <a:buFont typeface="Arial" panose="020B0604020202020204" pitchFamily="34" charset="0"/>
              <a:buChar char="•"/>
            </a:pPr>
            <a:r>
              <a:rPr lang="en-US" sz="2200" dirty="0">
                <a:solidFill>
                  <a:schemeClr val="bg1"/>
                </a:solidFill>
                <a:effectLst/>
              </a:rPr>
              <a:t>Capacity for Improvement</a:t>
            </a:r>
          </a:p>
        </p:txBody>
      </p:sp>
      <p:sp>
        <p:nvSpPr>
          <p:cNvPr id="21" name="Content Placeholder 3">
            <a:extLst>
              <a:ext uri="{FF2B5EF4-FFF2-40B4-BE49-F238E27FC236}">
                <a16:creationId xmlns:a16="http://schemas.microsoft.com/office/drawing/2014/main" id="{810AC403-BB37-41BE-8F15-C91702D38024}"/>
              </a:ext>
            </a:extLst>
          </p:cNvPr>
          <p:cNvSpPr txBox="1">
            <a:spLocks/>
          </p:cNvSpPr>
          <p:nvPr/>
        </p:nvSpPr>
        <p:spPr>
          <a:xfrm>
            <a:off x="5424866" y="1257096"/>
            <a:ext cx="6410139" cy="3019224"/>
          </a:xfrm>
          <a:prstGeom prst="rect">
            <a:avLst/>
          </a:prstGeom>
        </p:spPr>
        <p:txBody>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dirty="0">
                <a:effectLst/>
              </a:rPr>
              <a:t>What values, talents and/or strengths do you have that would benefit you in one of these areas?</a:t>
            </a:r>
          </a:p>
          <a:p>
            <a:r>
              <a:rPr lang="en-US" dirty="0">
                <a:effectLst/>
              </a:rPr>
              <a:t>Which competency/ies are you confident you meet?</a:t>
            </a:r>
          </a:p>
          <a:p>
            <a:pPr lvl="1"/>
            <a:r>
              <a:rPr lang="en-US" dirty="0">
                <a:effectLst/>
              </a:rPr>
              <a:t>What experiences got you there?</a:t>
            </a:r>
          </a:p>
          <a:p>
            <a:r>
              <a:rPr lang="en-US" dirty="0">
                <a:effectLst/>
              </a:rPr>
              <a:t>Which competency/ies are areas of growth for you?</a:t>
            </a:r>
          </a:p>
        </p:txBody>
      </p:sp>
      <p:pic>
        <p:nvPicPr>
          <p:cNvPr id="5122" name="Picture 2" descr="Pre-Professional Advising | College of Arts &amp;amp; Sciences">
            <a:extLst>
              <a:ext uri="{FF2B5EF4-FFF2-40B4-BE49-F238E27FC236}">
                <a16:creationId xmlns:a16="http://schemas.microsoft.com/office/drawing/2014/main" id="{5D68CD9B-51B3-42A3-950C-D3B95C8B9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037" y="4774919"/>
            <a:ext cx="66675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488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A2691FF-B69D-4A9B-8B8A-AED83D1A851C}"/>
              </a:ext>
            </a:extLst>
          </p:cNvPr>
          <p:cNvSpPr>
            <a:spLocks noGrp="1"/>
          </p:cNvSpPr>
          <p:nvPr>
            <p:ph type="body" sz="quarter" idx="3"/>
          </p:nvPr>
        </p:nvSpPr>
        <p:spPr>
          <a:xfrm>
            <a:off x="6180879" y="904702"/>
            <a:ext cx="4907667" cy="816121"/>
          </a:xfrm>
        </p:spPr>
        <p:txBody>
          <a:bodyPr anchor="t"/>
          <a:lstStyle/>
          <a:p>
            <a:pPr algn="r"/>
            <a:r>
              <a:rPr lang="en-US" sz="4000" b="1" dirty="0">
                <a:effectLst/>
              </a:rPr>
              <a:t>Thinking + Reasoning</a:t>
            </a:r>
          </a:p>
        </p:txBody>
      </p:sp>
      <p:sp>
        <p:nvSpPr>
          <p:cNvPr id="6" name="Text Placeholder 5">
            <a:extLst>
              <a:ext uri="{FF2B5EF4-FFF2-40B4-BE49-F238E27FC236}">
                <a16:creationId xmlns:a16="http://schemas.microsoft.com/office/drawing/2014/main" id="{CA896431-3B72-4C8C-896E-41BFD68A6E45}"/>
              </a:ext>
            </a:extLst>
          </p:cNvPr>
          <p:cNvSpPr>
            <a:spLocks noGrp="1"/>
          </p:cNvSpPr>
          <p:nvPr>
            <p:ph type="body" sz="half" idx="16"/>
          </p:nvPr>
        </p:nvSpPr>
        <p:spPr>
          <a:xfrm>
            <a:off x="6855782" y="2671773"/>
            <a:ext cx="3300984" cy="2130997"/>
          </a:xfrm>
        </p:spPr>
        <p:txBody>
          <a:bodyPr>
            <a:normAutofit/>
          </a:bodyPr>
          <a:lstStyle/>
          <a:p>
            <a:pPr marL="285750" indent="-285750" algn="l">
              <a:buFont typeface="Arial" panose="020B0604020202020204" pitchFamily="34" charset="0"/>
              <a:buChar char="•"/>
            </a:pPr>
            <a:r>
              <a:rPr lang="en-US" sz="2200" dirty="0">
                <a:solidFill>
                  <a:srgbClr val="E85B1C"/>
                </a:solidFill>
                <a:effectLst/>
              </a:rPr>
              <a:t>Critical Thinking</a:t>
            </a:r>
          </a:p>
          <a:p>
            <a:pPr marL="285750" indent="-285750" algn="l">
              <a:buFont typeface="Arial" panose="020B0604020202020204" pitchFamily="34" charset="0"/>
              <a:buChar char="•"/>
            </a:pPr>
            <a:r>
              <a:rPr lang="en-US" sz="2200" dirty="0">
                <a:solidFill>
                  <a:srgbClr val="E85B1C"/>
                </a:solidFill>
                <a:effectLst/>
              </a:rPr>
              <a:t>Quantitative Reasoning</a:t>
            </a:r>
          </a:p>
          <a:p>
            <a:pPr marL="285750" indent="-285750" algn="l">
              <a:buFont typeface="Arial" panose="020B0604020202020204" pitchFamily="34" charset="0"/>
              <a:buChar char="•"/>
            </a:pPr>
            <a:r>
              <a:rPr lang="en-US" sz="2200" dirty="0">
                <a:solidFill>
                  <a:srgbClr val="E85B1C"/>
                </a:solidFill>
                <a:effectLst/>
              </a:rPr>
              <a:t>Scientific Inquiry</a:t>
            </a:r>
          </a:p>
          <a:p>
            <a:pPr marL="285750" indent="-285750" algn="l">
              <a:buFont typeface="Arial" panose="020B0604020202020204" pitchFamily="34" charset="0"/>
              <a:buChar char="•"/>
            </a:pPr>
            <a:r>
              <a:rPr lang="en-US" sz="2200" dirty="0">
                <a:solidFill>
                  <a:srgbClr val="E85B1C"/>
                </a:solidFill>
                <a:effectLst/>
              </a:rPr>
              <a:t>Written Communication</a:t>
            </a:r>
          </a:p>
        </p:txBody>
      </p:sp>
      <p:sp>
        <p:nvSpPr>
          <p:cNvPr id="15" name="Content Placeholder 3">
            <a:extLst>
              <a:ext uri="{FF2B5EF4-FFF2-40B4-BE49-F238E27FC236}">
                <a16:creationId xmlns:a16="http://schemas.microsoft.com/office/drawing/2014/main" id="{6FBA2C33-2101-4C9C-9452-07F179CCB594}"/>
              </a:ext>
            </a:extLst>
          </p:cNvPr>
          <p:cNvSpPr txBox="1">
            <a:spLocks/>
          </p:cNvSpPr>
          <p:nvPr/>
        </p:nvSpPr>
        <p:spPr>
          <a:xfrm>
            <a:off x="163468" y="2650605"/>
            <a:ext cx="4627639" cy="3704290"/>
          </a:xfrm>
          <a:prstGeom prst="rect">
            <a:avLst/>
          </a:prstGeom>
        </p:spPr>
        <p:txBody>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dirty="0">
                <a:effectLst/>
              </a:rPr>
              <a:t>What values, talents and/or strengths do you have that would benefit you in one of these areas?</a:t>
            </a:r>
          </a:p>
          <a:p>
            <a:r>
              <a:rPr lang="en-US" dirty="0">
                <a:effectLst/>
              </a:rPr>
              <a:t>Which competency/ies are you confident you meet?</a:t>
            </a:r>
          </a:p>
          <a:p>
            <a:pPr lvl="1"/>
            <a:r>
              <a:rPr lang="en-US" dirty="0">
                <a:effectLst/>
              </a:rPr>
              <a:t>What experiences got you there?</a:t>
            </a:r>
          </a:p>
          <a:p>
            <a:r>
              <a:rPr lang="en-US" dirty="0">
                <a:effectLst/>
              </a:rPr>
              <a:t>Which competency/ies are areas of growth for you?</a:t>
            </a:r>
          </a:p>
        </p:txBody>
      </p:sp>
      <p:pic>
        <p:nvPicPr>
          <p:cNvPr id="4098" name="Picture 2" descr="Working together for critical thinking in schools">
            <a:extLst>
              <a:ext uri="{FF2B5EF4-FFF2-40B4-BE49-F238E27FC236}">
                <a16:creationId xmlns:a16="http://schemas.microsoft.com/office/drawing/2014/main" id="{3B5764B1-B8D5-40C7-9DA2-AA3AB9EBD1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660" y="150082"/>
            <a:ext cx="2500523" cy="2500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695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6EAA99D-331F-44A3-9036-A382BD73A2FF}"/>
              </a:ext>
            </a:extLst>
          </p:cNvPr>
          <p:cNvSpPr>
            <a:spLocks noGrp="1"/>
          </p:cNvSpPr>
          <p:nvPr>
            <p:ph type="body" sz="quarter" idx="13"/>
          </p:nvPr>
        </p:nvSpPr>
        <p:spPr>
          <a:xfrm>
            <a:off x="0" y="669863"/>
            <a:ext cx="2673752" cy="764782"/>
          </a:xfrm>
        </p:spPr>
        <p:txBody>
          <a:bodyPr/>
          <a:lstStyle/>
          <a:p>
            <a:pPr algn="l"/>
            <a:r>
              <a:rPr lang="en-US" sz="4000" b="1" dirty="0">
                <a:solidFill>
                  <a:schemeClr val="bg1"/>
                </a:solidFill>
                <a:effectLst/>
              </a:rPr>
              <a:t>Science</a:t>
            </a:r>
          </a:p>
        </p:txBody>
      </p:sp>
      <p:sp>
        <p:nvSpPr>
          <p:cNvPr id="8" name="Text Placeholder 7">
            <a:extLst>
              <a:ext uri="{FF2B5EF4-FFF2-40B4-BE49-F238E27FC236}">
                <a16:creationId xmlns:a16="http://schemas.microsoft.com/office/drawing/2014/main" id="{BEFCB4E1-47E9-4E88-A89D-822B800F0D66}"/>
              </a:ext>
            </a:extLst>
          </p:cNvPr>
          <p:cNvSpPr>
            <a:spLocks noGrp="1"/>
          </p:cNvSpPr>
          <p:nvPr>
            <p:ph type="body" sz="half" idx="17"/>
          </p:nvPr>
        </p:nvSpPr>
        <p:spPr>
          <a:xfrm>
            <a:off x="0" y="1569122"/>
            <a:ext cx="2673752" cy="977309"/>
          </a:xfrm>
          <a:solidFill>
            <a:srgbClr val="E8A1C9"/>
          </a:solidFill>
        </p:spPr>
        <p:txBody>
          <a:bodyPr>
            <a:normAutofit/>
          </a:bodyPr>
          <a:lstStyle/>
          <a:p>
            <a:pPr marL="285750" indent="-285750" algn="l">
              <a:buFont typeface="Arial" panose="020B0604020202020204" pitchFamily="34" charset="0"/>
              <a:buChar char="•"/>
            </a:pPr>
            <a:r>
              <a:rPr lang="en-US" sz="2200" dirty="0">
                <a:solidFill>
                  <a:schemeClr val="bg1"/>
                </a:solidFill>
                <a:effectLst/>
              </a:rPr>
              <a:t>Living Systems</a:t>
            </a:r>
          </a:p>
          <a:p>
            <a:pPr marL="285750" indent="-285750" algn="l">
              <a:buFont typeface="Arial" panose="020B0604020202020204" pitchFamily="34" charset="0"/>
              <a:buChar char="•"/>
            </a:pPr>
            <a:r>
              <a:rPr lang="en-US" sz="2200" dirty="0">
                <a:solidFill>
                  <a:schemeClr val="bg1"/>
                </a:solidFill>
                <a:effectLst/>
              </a:rPr>
              <a:t>Human Behavior</a:t>
            </a:r>
          </a:p>
        </p:txBody>
      </p:sp>
      <p:sp>
        <p:nvSpPr>
          <p:cNvPr id="23" name="Content Placeholder 3">
            <a:extLst>
              <a:ext uri="{FF2B5EF4-FFF2-40B4-BE49-F238E27FC236}">
                <a16:creationId xmlns:a16="http://schemas.microsoft.com/office/drawing/2014/main" id="{875A7845-E64C-4C5C-9F59-FE42A46CC89C}"/>
              </a:ext>
            </a:extLst>
          </p:cNvPr>
          <p:cNvSpPr txBox="1">
            <a:spLocks/>
          </p:cNvSpPr>
          <p:nvPr/>
        </p:nvSpPr>
        <p:spPr>
          <a:xfrm>
            <a:off x="0" y="5071086"/>
            <a:ext cx="12192000" cy="1792707"/>
          </a:xfrm>
          <a:prstGeom prst="rect">
            <a:avLst/>
          </a:prstGeom>
          <a:solidFill>
            <a:srgbClr val="6980B1"/>
          </a:solidFill>
        </p:spPr>
        <p:txBody>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sz="2000" dirty="0">
                <a:solidFill>
                  <a:schemeClr val="bg1"/>
                </a:solidFill>
                <a:effectLst/>
              </a:rPr>
              <a:t>What values, talents and/or strengths do you have that would benefit you in one of these areas?</a:t>
            </a:r>
          </a:p>
          <a:p>
            <a:r>
              <a:rPr lang="en-US" sz="2000" dirty="0">
                <a:solidFill>
                  <a:schemeClr val="bg1"/>
                </a:solidFill>
                <a:effectLst/>
              </a:rPr>
              <a:t>Which competency/ies are you confident you meet?</a:t>
            </a:r>
          </a:p>
          <a:p>
            <a:pPr lvl="1"/>
            <a:r>
              <a:rPr lang="en-US" sz="2000" dirty="0">
                <a:solidFill>
                  <a:schemeClr val="bg1"/>
                </a:solidFill>
                <a:effectLst/>
              </a:rPr>
              <a:t>What experiences got you there?</a:t>
            </a:r>
          </a:p>
          <a:p>
            <a:r>
              <a:rPr lang="en-US" sz="2000" dirty="0">
                <a:solidFill>
                  <a:schemeClr val="bg1"/>
                </a:solidFill>
                <a:effectLst/>
              </a:rPr>
              <a:t>Which competency/ies are areas of growth for you?</a:t>
            </a:r>
          </a:p>
        </p:txBody>
      </p:sp>
    </p:spTree>
    <p:extLst>
      <p:ext uri="{BB962C8B-B14F-4D97-AF65-F5344CB8AC3E}">
        <p14:creationId xmlns:p14="http://schemas.microsoft.com/office/powerpoint/2010/main" val="3537368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0" y="1585520"/>
            <a:ext cx="12191980" cy="2325122"/>
          </a:xfrm>
          <a:solidFill>
            <a:schemeClr val="bg1"/>
          </a:solidFill>
        </p:spPr>
        <p:txBody>
          <a:bodyPr anchor="t">
            <a:normAutofit/>
          </a:bodyPr>
          <a:lstStyle/>
          <a:p>
            <a:r>
              <a:rPr lang="en-US" sz="4400" b="1" dirty="0"/>
              <a:t>Wrap up</a:t>
            </a:r>
          </a:p>
        </p:txBody>
      </p:sp>
      <p:sp>
        <p:nvSpPr>
          <p:cNvPr id="5" name="Subtitle 4">
            <a:extLst>
              <a:ext uri="{FF2B5EF4-FFF2-40B4-BE49-F238E27FC236}">
                <a16:creationId xmlns:a16="http://schemas.microsoft.com/office/drawing/2014/main" id="{BFF1ADE2-0180-4804-86B1-AC94B01739AF}"/>
              </a:ext>
            </a:extLst>
          </p:cNvPr>
          <p:cNvSpPr>
            <a:spLocks noGrp="1"/>
          </p:cNvSpPr>
          <p:nvPr>
            <p:ph type="subTitle" idx="1"/>
          </p:nvPr>
        </p:nvSpPr>
        <p:spPr>
          <a:xfrm>
            <a:off x="1375973" y="2391470"/>
            <a:ext cx="9440034" cy="488118"/>
          </a:xfrm>
        </p:spPr>
        <p:txBody>
          <a:bodyPr>
            <a:normAutofit fontScale="85000" lnSpcReduction="10000"/>
          </a:bodyPr>
          <a:lstStyle/>
          <a:p>
            <a:r>
              <a:rPr lang="en-US" dirty="0">
                <a:solidFill>
                  <a:srgbClr val="01ACF8"/>
                </a:solidFill>
              </a:rPr>
              <a:t>I commit to focusing on </a:t>
            </a:r>
            <a:r>
              <a:rPr lang="en-US" u="sng" dirty="0">
                <a:solidFill>
                  <a:srgbClr val="01ACF8"/>
                </a:solidFill>
              </a:rPr>
              <a:t>(value)</a:t>
            </a:r>
            <a:r>
              <a:rPr lang="en-US" dirty="0">
                <a:solidFill>
                  <a:srgbClr val="01ACF8"/>
                </a:solidFill>
              </a:rPr>
              <a:t> to better build upon my ability to carry out </a:t>
            </a:r>
            <a:r>
              <a:rPr lang="en-US" u="sng" dirty="0">
                <a:solidFill>
                  <a:srgbClr val="01ACF8"/>
                </a:solidFill>
              </a:rPr>
              <a:t>(competency)</a:t>
            </a:r>
            <a:r>
              <a:rPr lang="en-US" dirty="0">
                <a:solidFill>
                  <a:srgbClr val="01ACF8"/>
                </a:solidFill>
              </a:rPr>
              <a:t>.</a:t>
            </a:r>
          </a:p>
        </p:txBody>
      </p:sp>
      <p:sp>
        <p:nvSpPr>
          <p:cNvPr id="7" name="Subtitle 2">
            <a:extLst>
              <a:ext uri="{FF2B5EF4-FFF2-40B4-BE49-F238E27FC236}">
                <a16:creationId xmlns:a16="http://schemas.microsoft.com/office/drawing/2014/main" id="{BAD3BADA-9A46-4468-AA2D-99DFE7D44D93}"/>
              </a:ext>
            </a:extLst>
          </p:cNvPr>
          <p:cNvSpPr txBox="1">
            <a:spLocks/>
          </p:cNvSpPr>
          <p:nvPr/>
        </p:nvSpPr>
        <p:spPr>
          <a:xfrm>
            <a:off x="1186232" y="2981786"/>
            <a:ext cx="9629775" cy="894427"/>
          </a:xfrm>
          <a:prstGeom prst="rect">
            <a:avLst/>
          </a:prstGeom>
          <a:effectLst>
            <a:outerShdw blurRad="25400" dir="17880000">
              <a:srgbClr val="000000">
                <a:alpha val="46000"/>
              </a:srgbClr>
            </a:outerShdw>
          </a:effectLst>
        </p:spPr>
        <p:txBody>
          <a:bodyPr vert="horz" lIns="91440" tIns="45720" rIns="91440" bIns="45720" rtlCol="0" anchor="t">
            <a:normAutofit lnSpcReduction="10000"/>
          </a:bodyPr>
          <a:lstStyle>
            <a:lvl1pPr marL="0" indent="0" algn="ctr" defTabSz="457200" rtl="0" eaLnBrk="1" latinLnBrk="0" hangingPunct="1">
              <a:lnSpc>
                <a:spcPct val="110000"/>
              </a:lnSpc>
              <a:spcBef>
                <a:spcPct val="20000"/>
              </a:spcBef>
              <a:spcAft>
                <a:spcPts val="600"/>
              </a:spcAft>
              <a:buClr>
                <a:schemeClr val="tx2"/>
              </a:buClr>
              <a:buSzPct val="70000"/>
              <a:buFont typeface="Wingdings 2" charset="2"/>
              <a:buNone/>
              <a:defRPr sz="23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21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pPr>
              <a:lnSpc>
                <a:spcPct val="100000"/>
              </a:lnSpc>
              <a:spcBef>
                <a:spcPts val="0"/>
              </a:spcBef>
              <a:spcAft>
                <a:spcPts val="0"/>
              </a:spcAft>
            </a:pPr>
            <a:r>
              <a:rPr lang="en-US" sz="1800" b="1" dirty="0">
                <a:solidFill>
                  <a:srgbClr val="FC05CB"/>
                </a:solidFill>
              </a:rPr>
              <a:t>Nikki Garcia</a:t>
            </a:r>
          </a:p>
          <a:p>
            <a:pPr>
              <a:lnSpc>
                <a:spcPct val="100000"/>
              </a:lnSpc>
              <a:spcBef>
                <a:spcPts val="0"/>
              </a:spcBef>
              <a:spcAft>
                <a:spcPts val="0"/>
              </a:spcAft>
            </a:pPr>
            <a:r>
              <a:rPr lang="en-US" sz="1800" b="1" dirty="0">
                <a:solidFill>
                  <a:srgbClr val="FC05CB"/>
                </a:solidFill>
              </a:rPr>
              <a:t>nicole.3.garcia@uconn.edu</a:t>
            </a:r>
          </a:p>
          <a:p>
            <a:pPr>
              <a:lnSpc>
                <a:spcPct val="100000"/>
              </a:lnSpc>
              <a:spcBef>
                <a:spcPts val="0"/>
              </a:spcBef>
              <a:spcAft>
                <a:spcPts val="0"/>
              </a:spcAft>
            </a:pPr>
            <a:r>
              <a:rPr lang="en-US" sz="1800" dirty="0">
                <a:solidFill>
                  <a:srgbClr val="FC05CB"/>
                </a:solidFill>
              </a:rPr>
              <a:t>Interim Coordinator of Leadership Programs : Student Activities </a:t>
            </a:r>
          </a:p>
        </p:txBody>
      </p:sp>
    </p:spTree>
    <p:extLst>
      <p:ext uri="{BB962C8B-B14F-4D97-AF65-F5344CB8AC3E}">
        <p14:creationId xmlns:p14="http://schemas.microsoft.com/office/powerpoint/2010/main" val="1186559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0" y="1692860"/>
            <a:ext cx="12191980" cy="2126785"/>
          </a:xfrm>
          <a:solidFill>
            <a:srgbClr val="59C872"/>
          </a:solidFill>
        </p:spPr>
        <p:txBody>
          <a:bodyPr anchor="ctr">
            <a:normAutofit/>
          </a:bodyPr>
          <a:lstStyle/>
          <a:p>
            <a:pPr marL="0" marR="0">
              <a:spcBef>
                <a:spcPts val="0"/>
              </a:spcBef>
              <a:spcAft>
                <a:spcPts val="0"/>
              </a:spcAft>
            </a:pPr>
            <a:r>
              <a:rPr lang="en-US" sz="4000" b="1" dirty="0">
                <a:solidFill>
                  <a:schemeClr val="bg1"/>
                </a:solidFill>
                <a:effectLst/>
                <a:ea typeface="Calibri" panose="020F0502020204030204" pitchFamily="34" charset="0"/>
              </a:rPr>
              <a:t>Forging Forward: Understanding Your Values</a:t>
            </a:r>
            <a:br>
              <a:rPr lang="en-US" sz="1800" dirty="0">
                <a:solidFill>
                  <a:schemeClr val="bg1"/>
                </a:solidFill>
                <a:effectLst/>
                <a:ea typeface="Calibri" panose="020F0502020204030204" pitchFamily="34" charset="0"/>
              </a:rPr>
            </a:br>
            <a:r>
              <a:rPr lang="en-US" sz="1800" dirty="0">
                <a:solidFill>
                  <a:schemeClr val="bg1"/>
                </a:solidFill>
                <a:effectLst/>
                <a:ea typeface="Calibri" panose="020F0502020204030204" pitchFamily="34" charset="0"/>
              </a:rPr>
              <a:t> </a:t>
            </a:r>
            <a:br>
              <a:rPr lang="en-US" sz="1800" dirty="0">
                <a:solidFill>
                  <a:schemeClr val="bg1"/>
                </a:solidFill>
                <a:effectLst/>
                <a:ea typeface="Calibri" panose="020F0502020204030204" pitchFamily="34" charset="0"/>
              </a:rPr>
            </a:br>
            <a:r>
              <a:rPr lang="en-US" sz="2200" b="1" dirty="0">
                <a:solidFill>
                  <a:schemeClr val="bg1"/>
                </a:solidFill>
                <a:effectLst/>
                <a:ea typeface="Calibri" panose="020F0502020204030204" pitchFamily="34" charset="0"/>
              </a:rPr>
              <a:t>When your values and profession align, you are more likely to find peace, fulfillment, and happiness in your work life. How do we lean into our values to make big decisions about our future? </a:t>
            </a:r>
            <a:endParaRPr lang="en-US" sz="2200" dirty="0">
              <a:solidFill>
                <a:schemeClr val="bg1"/>
              </a:solidFill>
              <a:effectLst/>
              <a:ea typeface="Calibri" panose="020F0502020204030204" pitchFamily="34" charset="0"/>
            </a:endParaRPr>
          </a:p>
        </p:txBody>
      </p:sp>
    </p:spTree>
    <p:extLst>
      <p:ext uri="{BB962C8B-B14F-4D97-AF65-F5344CB8AC3E}">
        <p14:creationId xmlns:p14="http://schemas.microsoft.com/office/powerpoint/2010/main" val="1255095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0" y="1585520"/>
            <a:ext cx="12191980" cy="2325122"/>
          </a:xfrm>
          <a:solidFill>
            <a:schemeClr val="bg1"/>
          </a:solidFill>
        </p:spPr>
        <p:txBody>
          <a:bodyPr anchor="t">
            <a:normAutofit/>
          </a:bodyPr>
          <a:lstStyle/>
          <a:p>
            <a:br>
              <a:rPr lang="en-US" sz="4400" dirty="0"/>
            </a:br>
            <a:r>
              <a:rPr lang="en-US" sz="4400" dirty="0"/>
              <a:t>Drop A Line</a:t>
            </a:r>
          </a:p>
        </p:txBody>
      </p:sp>
      <p:sp>
        <p:nvSpPr>
          <p:cNvPr id="5" name="Subtitle 4">
            <a:extLst>
              <a:ext uri="{FF2B5EF4-FFF2-40B4-BE49-F238E27FC236}">
                <a16:creationId xmlns:a16="http://schemas.microsoft.com/office/drawing/2014/main" id="{BFF1ADE2-0180-4804-86B1-AC94B01739AF}"/>
              </a:ext>
            </a:extLst>
          </p:cNvPr>
          <p:cNvSpPr>
            <a:spLocks noGrp="1"/>
          </p:cNvSpPr>
          <p:nvPr>
            <p:ph type="subTitle" idx="1"/>
          </p:nvPr>
        </p:nvSpPr>
        <p:spPr>
          <a:xfrm>
            <a:off x="1375973" y="2772470"/>
            <a:ext cx="9440034" cy="488118"/>
          </a:xfrm>
        </p:spPr>
        <p:txBody>
          <a:bodyPr/>
          <a:lstStyle/>
          <a:p>
            <a:r>
              <a:rPr lang="en-US" dirty="0">
                <a:solidFill>
                  <a:srgbClr val="01ACF8"/>
                </a:solidFill>
              </a:rPr>
              <a:t>One word you would use to describe yourself is ___________.</a:t>
            </a:r>
          </a:p>
        </p:txBody>
      </p:sp>
    </p:spTree>
    <p:extLst>
      <p:ext uri="{BB962C8B-B14F-4D97-AF65-F5344CB8AC3E}">
        <p14:creationId xmlns:p14="http://schemas.microsoft.com/office/powerpoint/2010/main" val="2235368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606D-E560-4820-9C3E-3B881D30AD5A}"/>
              </a:ext>
            </a:extLst>
          </p:cNvPr>
          <p:cNvSpPr>
            <a:spLocks noGrp="1"/>
          </p:cNvSpPr>
          <p:nvPr>
            <p:ph type="title"/>
          </p:nvPr>
        </p:nvSpPr>
        <p:spPr>
          <a:xfrm>
            <a:off x="653143" y="460311"/>
            <a:ext cx="3928793" cy="1257300"/>
          </a:xfrm>
        </p:spPr>
        <p:txBody>
          <a:bodyPr>
            <a:normAutofit/>
          </a:bodyPr>
          <a:lstStyle/>
          <a:p>
            <a:pPr algn="l"/>
            <a:r>
              <a:rPr lang="en-US" dirty="0">
                <a:solidFill>
                  <a:srgbClr val="F131DA"/>
                </a:solidFill>
              </a:rPr>
              <a:t>Definitions</a:t>
            </a:r>
          </a:p>
        </p:txBody>
      </p:sp>
      <p:sp>
        <p:nvSpPr>
          <p:cNvPr id="3" name="TextBox 2">
            <a:extLst>
              <a:ext uri="{FF2B5EF4-FFF2-40B4-BE49-F238E27FC236}">
                <a16:creationId xmlns:a16="http://schemas.microsoft.com/office/drawing/2014/main" id="{C54A51C0-4753-4C4A-9DA6-D06E5D75B8AB}"/>
              </a:ext>
            </a:extLst>
          </p:cNvPr>
          <p:cNvSpPr txBox="1"/>
          <p:nvPr/>
        </p:nvSpPr>
        <p:spPr>
          <a:xfrm>
            <a:off x="653143" y="2251397"/>
            <a:ext cx="778355" cy="369332"/>
          </a:xfrm>
          <a:prstGeom prst="rect">
            <a:avLst/>
          </a:prstGeom>
          <a:noFill/>
        </p:spPr>
        <p:txBody>
          <a:bodyPr wrap="none" rtlCol="0">
            <a:spAutoFit/>
          </a:bodyPr>
          <a:lstStyle/>
          <a:p>
            <a:r>
              <a:rPr lang="en-US" dirty="0">
                <a:solidFill>
                  <a:schemeClr val="bg1"/>
                </a:solidFill>
              </a:rPr>
              <a:t>Values</a:t>
            </a:r>
          </a:p>
        </p:txBody>
      </p:sp>
      <p:sp>
        <p:nvSpPr>
          <p:cNvPr id="6" name="TextBox 5">
            <a:extLst>
              <a:ext uri="{FF2B5EF4-FFF2-40B4-BE49-F238E27FC236}">
                <a16:creationId xmlns:a16="http://schemas.microsoft.com/office/drawing/2014/main" id="{1AD16761-469A-4634-A9D4-66DD5856B7D0}"/>
              </a:ext>
            </a:extLst>
          </p:cNvPr>
          <p:cNvSpPr txBox="1"/>
          <p:nvPr/>
        </p:nvSpPr>
        <p:spPr>
          <a:xfrm>
            <a:off x="653143" y="3803001"/>
            <a:ext cx="834652" cy="369332"/>
          </a:xfrm>
          <a:prstGeom prst="rect">
            <a:avLst/>
          </a:prstGeom>
          <a:noFill/>
        </p:spPr>
        <p:txBody>
          <a:bodyPr wrap="none" rtlCol="0">
            <a:spAutoFit/>
          </a:bodyPr>
          <a:lstStyle/>
          <a:p>
            <a:r>
              <a:rPr lang="en-US" dirty="0">
                <a:solidFill>
                  <a:schemeClr val="bg1"/>
                </a:solidFill>
              </a:rPr>
              <a:t>Talents</a:t>
            </a:r>
          </a:p>
        </p:txBody>
      </p:sp>
      <p:sp>
        <p:nvSpPr>
          <p:cNvPr id="7" name="TextBox 6">
            <a:extLst>
              <a:ext uri="{FF2B5EF4-FFF2-40B4-BE49-F238E27FC236}">
                <a16:creationId xmlns:a16="http://schemas.microsoft.com/office/drawing/2014/main" id="{479F66D8-F157-405E-B8EC-8D0ED963423A}"/>
              </a:ext>
            </a:extLst>
          </p:cNvPr>
          <p:cNvSpPr txBox="1"/>
          <p:nvPr/>
        </p:nvSpPr>
        <p:spPr>
          <a:xfrm>
            <a:off x="653143" y="5333991"/>
            <a:ext cx="1036694" cy="369332"/>
          </a:xfrm>
          <a:prstGeom prst="rect">
            <a:avLst/>
          </a:prstGeom>
          <a:noFill/>
        </p:spPr>
        <p:txBody>
          <a:bodyPr wrap="none" rtlCol="0">
            <a:spAutoFit/>
          </a:bodyPr>
          <a:lstStyle/>
          <a:p>
            <a:r>
              <a:rPr lang="en-US" dirty="0">
                <a:solidFill>
                  <a:schemeClr val="bg1"/>
                </a:solidFill>
              </a:rPr>
              <a:t>Strengths</a:t>
            </a:r>
          </a:p>
        </p:txBody>
      </p:sp>
    </p:spTree>
    <p:extLst>
      <p:ext uri="{BB962C8B-B14F-4D97-AF65-F5344CB8AC3E}">
        <p14:creationId xmlns:p14="http://schemas.microsoft.com/office/powerpoint/2010/main" val="2937456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606D-E560-4820-9C3E-3B881D30AD5A}"/>
              </a:ext>
            </a:extLst>
          </p:cNvPr>
          <p:cNvSpPr>
            <a:spLocks noGrp="1"/>
          </p:cNvSpPr>
          <p:nvPr>
            <p:ph type="title"/>
          </p:nvPr>
        </p:nvSpPr>
        <p:spPr>
          <a:xfrm>
            <a:off x="653143" y="460311"/>
            <a:ext cx="3928793" cy="1257300"/>
          </a:xfrm>
        </p:spPr>
        <p:txBody>
          <a:bodyPr>
            <a:normAutofit/>
          </a:bodyPr>
          <a:lstStyle/>
          <a:p>
            <a:pPr algn="l"/>
            <a:r>
              <a:rPr lang="en-US" dirty="0">
                <a:solidFill>
                  <a:srgbClr val="F131DA"/>
                </a:solidFill>
              </a:rPr>
              <a:t>Definitions</a:t>
            </a:r>
          </a:p>
        </p:txBody>
      </p:sp>
      <p:sp>
        <p:nvSpPr>
          <p:cNvPr id="3" name="TextBox 2">
            <a:extLst>
              <a:ext uri="{FF2B5EF4-FFF2-40B4-BE49-F238E27FC236}">
                <a16:creationId xmlns:a16="http://schemas.microsoft.com/office/drawing/2014/main" id="{C54A51C0-4753-4C4A-9DA6-D06E5D75B8AB}"/>
              </a:ext>
            </a:extLst>
          </p:cNvPr>
          <p:cNvSpPr txBox="1"/>
          <p:nvPr/>
        </p:nvSpPr>
        <p:spPr>
          <a:xfrm>
            <a:off x="653143" y="2251397"/>
            <a:ext cx="6363477" cy="646331"/>
          </a:xfrm>
          <a:prstGeom prst="rect">
            <a:avLst/>
          </a:prstGeom>
          <a:noFill/>
        </p:spPr>
        <p:txBody>
          <a:bodyPr wrap="square" rtlCol="0">
            <a:spAutoFit/>
          </a:bodyPr>
          <a:lstStyle/>
          <a:p>
            <a:r>
              <a:rPr lang="en-US" dirty="0">
                <a:solidFill>
                  <a:schemeClr val="bg1"/>
                </a:solidFill>
              </a:rPr>
              <a:t>Values – deepest held beliefs; individual principles; what’s important; </a:t>
            </a:r>
            <a:r>
              <a:rPr lang="en-US" b="0" i="0" dirty="0">
                <a:solidFill>
                  <a:schemeClr val="bg1"/>
                </a:solidFill>
                <a:effectLst/>
              </a:rPr>
              <a:t>principles or standards of behavior</a:t>
            </a:r>
            <a:endParaRPr lang="en-US" dirty="0">
              <a:solidFill>
                <a:schemeClr val="bg1"/>
              </a:solidFill>
            </a:endParaRPr>
          </a:p>
        </p:txBody>
      </p:sp>
      <p:sp>
        <p:nvSpPr>
          <p:cNvPr id="6" name="TextBox 5">
            <a:extLst>
              <a:ext uri="{FF2B5EF4-FFF2-40B4-BE49-F238E27FC236}">
                <a16:creationId xmlns:a16="http://schemas.microsoft.com/office/drawing/2014/main" id="{1AD16761-469A-4634-A9D4-66DD5856B7D0}"/>
              </a:ext>
            </a:extLst>
          </p:cNvPr>
          <p:cNvSpPr txBox="1"/>
          <p:nvPr/>
        </p:nvSpPr>
        <p:spPr>
          <a:xfrm>
            <a:off x="653143" y="3803001"/>
            <a:ext cx="3208955" cy="369332"/>
          </a:xfrm>
          <a:prstGeom prst="rect">
            <a:avLst/>
          </a:prstGeom>
          <a:noFill/>
        </p:spPr>
        <p:txBody>
          <a:bodyPr wrap="none" rtlCol="0">
            <a:spAutoFit/>
          </a:bodyPr>
          <a:lstStyle/>
          <a:p>
            <a:r>
              <a:rPr lang="en-US" dirty="0">
                <a:solidFill>
                  <a:schemeClr val="bg1"/>
                </a:solidFill>
              </a:rPr>
              <a:t>Talents – </a:t>
            </a:r>
            <a:r>
              <a:rPr lang="en-US" b="0" i="0" dirty="0">
                <a:solidFill>
                  <a:schemeClr val="bg1"/>
                </a:solidFill>
                <a:effectLst/>
              </a:rPr>
              <a:t>natural aptitude or skill</a:t>
            </a:r>
            <a:endParaRPr lang="en-US" dirty="0">
              <a:solidFill>
                <a:schemeClr val="bg1"/>
              </a:solidFill>
            </a:endParaRPr>
          </a:p>
        </p:txBody>
      </p:sp>
      <p:sp>
        <p:nvSpPr>
          <p:cNvPr id="7" name="TextBox 6">
            <a:extLst>
              <a:ext uri="{FF2B5EF4-FFF2-40B4-BE49-F238E27FC236}">
                <a16:creationId xmlns:a16="http://schemas.microsoft.com/office/drawing/2014/main" id="{479F66D8-F157-405E-B8EC-8D0ED963423A}"/>
              </a:ext>
            </a:extLst>
          </p:cNvPr>
          <p:cNvSpPr txBox="1"/>
          <p:nvPr/>
        </p:nvSpPr>
        <p:spPr>
          <a:xfrm>
            <a:off x="653143" y="5333991"/>
            <a:ext cx="6303842" cy="646331"/>
          </a:xfrm>
          <a:prstGeom prst="rect">
            <a:avLst/>
          </a:prstGeom>
          <a:noFill/>
        </p:spPr>
        <p:txBody>
          <a:bodyPr wrap="none" rtlCol="0">
            <a:spAutoFit/>
          </a:bodyPr>
          <a:lstStyle/>
          <a:p>
            <a:r>
              <a:rPr lang="en-US" dirty="0">
                <a:solidFill>
                  <a:schemeClr val="bg1"/>
                </a:solidFill>
              </a:rPr>
              <a:t>Strengths – a</a:t>
            </a:r>
            <a:r>
              <a:rPr lang="en-US" i="0" dirty="0">
                <a:solidFill>
                  <a:schemeClr val="bg1"/>
                </a:solidFill>
                <a:effectLst/>
              </a:rPr>
              <a:t>bility to consistently provide near-perfect performance </a:t>
            </a:r>
          </a:p>
          <a:p>
            <a:r>
              <a:rPr lang="en-US" dirty="0">
                <a:solidFill>
                  <a:schemeClr val="bg1"/>
                </a:solidFill>
              </a:rPr>
              <a:t>	</a:t>
            </a:r>
            <a:r>
              <a:rPr lang="en-US" i="0" dirty="0">
                <a:solidFill>
                  <a:schemeClr val="bg1"/>
                </a:solidFill>
                <a:effectLst/>
              </a:rPr>
              <a:t>in a specific activity</a:t>
            </a:r>
            <a:endParaRPr lang="en-US" dirty="0">
              <a:solidFill>
                <a:schemeClr val="bg1"/>
              </a:solidFill>
            </a:endParaRPr>
          </a:p>
        </p:txBody>
      </p:sp>
    </p:spTree>
    <p:extLst>
      <p:ext uri="{BB962C8B-B14F-4D97-AF65-F5344CB8AC3E}">
        <p14:creationId xmlns:p14="http://schemas.microsoft.com/office/powerpoint/2010/main" val="651443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usinesscard&#10;&#10;Description automatically generated">
            <a:extLst>
              <a:ext uri="{FF2B5EF4-FFF2-40B4-BE49-F238E27FC236}">
                <a16:creationId xmlns:a16="http://schemas.microsoft.com/office/drawing/2014/main" id="{FFA0D30B-EAF4-4F27-AEA6-758D2E3D1D38}"/>
              </a:ext>
            </a:extLst>
          </p:cNvPr>
          <p:cNvPicPr>
            <a:picLocks noChangeAspect="1"/>
          </p:cNvPicPr>
          <p:nvPr/>
        </p:nvPicPr>
        <p:blipFill>
          <a:blip r:embed="rId3"/>
          <a:stretch>
            <a:fillRect/>
          </a:stretch>
        </p:blipFill>
        <p:spPr>
          <a:xfrm>
            <a:off x="3412980" y="796954"/>
            <a:ext cx="5366040" cy="3633799"/>
          </a:xfrm>
          <a:prstGeom prst="rect">
            <a:avLst/>
          </a:prstGeom>
        </p:spPr>
      </p:pic>
      <p:sp>
        <p:nvSpPr>
          <p:cNvPr id="5" name="TextBox 4">
            <a:extLst>
              <a:ext uri="{FF2B5EF4-FFF2-40B4-BE49-F238E27FC236}">
                <a16:creationId xmlns:a16="http://schemas.microsoft.com/office/drawing/2014/main" id="{7482C427-4184-460A-8CB5-738C22BBECA0}"/>
              </a:ext>
            </a:extLst>
          </p:cNvPr>
          <p:cNvSpPr txBox="1"/>
          <p:nvPr/>
        </p:nvSpPr>
        <p:spPr>
          <a:xfrm>
            <a:off x="1809535" y="5529263"/>
            <a:ext cx="9421791" cy="707886"/>
          </a:xfrm>
          <a:prstGeom prst="rect">
            <a:avLst/>
          </a:prstGeom>
          <a:noFill/>
        </p:spPr>
        <p:txBody>
          <a:bodyPr wrap="square">
            <a:spAutoFit/>
          </a:bodyPr>
          <a:lstStyle/>
          <a:p>
            <a:pPr algn="ctr"/>
            <a:r>
              <a:rPr lang="en-US" sz="4000" b="0" i="0" dirty="0">
                <a:solidFill>
                  <a:schemeClr val="tx1">
                    <a:lumMod val="65000"/>
                  </a:schemeClr>
                </a:solidFill>
                <a:effectLst/>
              </a:rPr>
              <a:t>Strengths sit on a </a:t>
            </a:r>
            <a:r>
              <a:rPr lang="en-US" sz="4000" b="1" i="0" dirty="0">
                <a:solidFill>
                  <a:schemeClr val="tx1">
                    <a:lumMod val="65000"/>
                  </a:schemeClr>
                </a:solidFill>
                <a:effectLst/>
              </a:rPr>
              <a:t>foundation</a:t>
            </a:r>
            <a:r>
              <a:rPr lang="en-US" sz="4000" b="0" i="0" dirty="0">
                <a:solidFill>
                  <a:schemeClr val="tx1">
                    <a:lumMod val="65000"/>
                  </a:schemeClr>
                </a:solidFill>
                <a:effectLst/>
              </a:rPr>
              <a:t> of values</a:t>
            </a:r>
            <a:r>
              <a:rPr lang="en-US" sz="4000" dirty="0">
                <a:solidFill>
                  <a:schemeClr val="tx1">
                    <a:lumMod val="65000"/>
                  </a:schemeClr>
                </a:solidFill>
              </a:rPr>
              <a:t>.</a:t>
            </a:r>
          </a:p>
        </p:txBody>
      </p:sp>
      <p:sp>
        <p:nvSpPr>
          <p:cNvPr id="6" name="TextBox 5">
            <a:extLst>
              <a:ext uri="{FF2B5EF4-FFF2-40B4-BE49-F238E27FC236}">
                <a16:creationId xmlns:a16="http://schemas.microsoft.com/office/drawing/2014/main" id="{F4AE5FC8-AFB6-4777-B2F7-9AF2C3941B8F}"/>
              </a:ext>
            </a:extLst>
          </p:cNvPr>
          <p:cNvSpPr txBox="1"/>
          <p:nvPr/>
        </p:nvSpPr>
        <p:spPr>
          <a:xfrm>
            <a:off x="-38528" y="3615272"/>
            <a:ext cx="3696127" cy="1015663"/>
          </a:xfrm>
          <a:prstGeom prst="rect">
            <a:avLst/>
          </a:prstGeom>
          <a:noFill/>
        </p:spPr>
        <p:txBody>
          <a:bodyPr wrap="square">
            <a:spAutoFit/>
          </a:bodyPr>
          <a:lstStyle/>
          <a:p>
            <a:pPr marL="285750" indent="-285750">
              <a:buFont typeface="Wingdings" panose="05000000000000000000" pitchFamily="2" charset="2"/>
              <a:buChar char="ü"/>
            </a:pPr>
            <a:r>
              <a:rPr lang="en-US" sz="2000" b="0" i="0" dirty="0">
                <a:solidFill>
                  <a:schemeClr val="tx1">
                    <a:lumMod val="65000"/>
                  </a:schemeClr>
                </a:solidFill>
                <a:effectLst/>
              </a:rPr>
              <a:t>Deepest held beliefs</a:t>
            </a:r>
          </a:p>
          <a:p>
            <a:endParaRPr lang="en-US" sz="2000" b="0" i="0" dirty="0">
              <a:solidFill>
                <a:schemeClr val="tx1">
                  <a:lumMod val="65000"/>
                </a:schemeClr>
              </a:solidFill>
              <a:effectLst/>
            </a:endParaRPr>
          </a:p>
          <a:p>
            <a:pPr marL="285750" indent="-285750">
              <a:buFont typeface="Wingdings" panose="05000000000000000000" pitchFamily="2" charset="2"/>
              <a:buChar char="ü"/>
            </a:pPr>
            <a:r>
              <a:rPr lang="en-US" sz="2000" dirty="0">
                <a:solidFill>
                  <a:schemeClr val="tx1">
                    <a:lumMod val="65000"/>
                  </a:schemeClr>
                </a:solidFill>
              </a:rPr>
              <a:t>What’s most important in life</a:t>
            </a:r>
          </a:p>
        </p:txBody>
      </p:sp>
      <p:sp>
        <p:nvSpPr>
          <p:cNvPr id="7" name="TextBox 6">
            <a:extLst>
              <a:ext uri="{FF2B5EF4-FFF2-40B4-BE49-F238E27FC236}">
                <a16:creationId xmlns:a16="http://schemas.microsoft.com/office/drawing/2014/main" id="{670804D6-2D02-447D-9C75-16E7A3D69B42}"/>
              </a:ext>
            </a:extLst>
          </p:cNvPr>
          <p:cNvSpPr txBox="1"/>
          <p:nvPr/>
        </p:nvSpPr>
        <p:spPr>
          <a:xfrm>
            <a:off x="-38528" y="1719302"/>
            <a:ext cx="3025009" cy="1323439"/>
          </a:xfrm>
          <a:prstGeom prst="rect">
            <a:avLst/>
          </a:prstGeom>
          <a:noFill/>
        </p:spPr>
        <p:txBody>
          <a:bodyPr wrap="square">
            <a:spAutoFit/>
          </a:bodyPr>
          <a:lstStyle/>
          <a:p>
            <a:pPr marL="285750" indent="-285750">
              <a:buFont typeface="Wingdings" panose="05000000000000000000" pitchFamily="2" charset="2"/>
              <a:buChar char="ü"/>
            </a:pPr>
            <a:r>
              <a:rPr lang="en-US" sz="2000" b="0" i="0" dirty="0">
                <a:solidFill>
                  <a:schemeClr val="tx1">
                    <a:lumMod val="65000"/>
                  </a:schemeClr>
                </a:solidFill>
                <a:effectLst/>
              </a:rPr>
              <a:t>Default patterns</a:t>
            </a:r>
          </a:p>
          <a:p>
            <a:endParaRPr lang="en-US" sz="2000" b="0" i="0" dirty="0">
              <a:solidFill>
                <a:schemeClr val="tx1">
                  <a:lumMod val="65000"/>
                </a:schemeClr>
              </a:solidFill>
              <a:effectLst/>
            </a:endParaRPr>
          </a:p>
          <a:p>
            <a:pPr marL="285750" indent="-285750">
              <a:buFont typeface="Wingdings" panose="05000000000000000000" pitchFamily="2" charset="2"/>
              <a:buChar char="ü"/>
            </a:pPr>
            <a:r>
              <a:rPr lang="en-US" sz="2000" dirty="0">
                <a:solidFill>
                  <a:schemeClr val="tx1">
                    <a:lumMod val="65000"/>
                  </a:schemeClr>
                </a:solidFill>
              </a:rPr>
              <a:t>Show up in how you think, feel, and act</a:t>
            </a:r>
          </a:p>
        </p:txBody>
      </p:sp>
      <p:sp>
        <p:nvSpPr>
          <p:cNvPr id="8" name="TextBox 7">
            <a:extLst>
              <a:ext uri="{FF2B5EF4-FFF2-40B4-BE49-F238E27FC236}">
                <a16:creationId xmlns:a16="http://schemas.microsoft.com/office/drawing/2014/main" id="{2A54A1BF-1053-414B-8387-4FF5F072862B}"/>
              </a:ext>
            </a:extLst>
          </p:cNvPr>
          <p:cNvSpPr txBox="1"/>
          <p:nvPr/>
        </p:nvSpPr>
        <p:spPr>
          <a:xfrm>
            <a:off x="9144777" y="1071754"/>
            <a:ext cx="3047223" cy="1631216"/>
          </a:xfrm>
          <a:prstGeom prst="rect">
            <a:avLst/>
          </a:prstGeom>
          <a:noFill/>
        </p:spPr>
        <p:txBody>
          <a:bodyPr wrap="square">
            <a:spAutoFit/>
          </a:bodyPr>
          <a:lstStyle/>
          <a:p>
            <a:pPr marL="285750" indent="-285750">
              <a:buFont typeface="Wingdings" panose="05000000000000000000" pitchFamily="2" charset="2"/>
              <a:buChar char="ü"/>
            </a:pPr>
            <a:r>
              <a:rPr lang="en-US" sz="2000" dirty="0">
                <a:solidFill>
                  <a:schemeClr val="tx1">
                    <a:lumMod val="65000"/>
                  </a:schemeClr>
                </a:solidFill>
              </a:rPr>
              <a:t>Talents in a well-developed form</a:t>
            </a:r>
          </a:p>
          <a:p>
            <a:endParaRPr lang="en-US" sz="2000" dirty="0">
              <a:solidFill>
                <a:schemeClr val="tx1">
                  <a:lumMod val="65000"/>
                </a:schemeClr>
              </a:solidFill>
            </a:endParaRPr>
          </a:p>
          <a:p>
            <a:pPr marL="285750" indent="-285750">
              <a:buFont typeface="Wingdings" panose="05000000000000000000" pitchFamily="2" charset="2"/>
              <a:buChar char="ü"/>
            </a:pPr>
            <a:r>
              <a:rPr lang="en-US" sz="2000" dirty="0">
                <a:solidFill>
                  <a:schemeClr val="tx1">
                    <a:lumMod val="65000"/>
                  </a:schemeClr>
                </a:solidFill>
              </a:rPr>
              <a:t>Repeatedly lead you to near perfect performance</a:t>
            </a:r>
          </a:p>
        </p:txBody>
      </p:sp>
      <p:cxnSp>
        <p:nvCxnSpPr>
          <p:cNvPr id="10" name="Straight Arrow Connector 9">
            <a:extLst>
              <a:ext uri="{FF2B5EF4-FFF2-40B4-BE49-F238E27FC236}">
                <a16:creationId xmlns:a16="http://schemas.microsoft.com/office/drawing/2014/main" id="{509B38C7-EE2E-4243-B95E-72986054FD6A}"/>
              </a:ext>
            </a:extLst>
          </p:cNvPr>
          <p:cNvCxnSpPr/>
          <p:nvPr/>
        </p:nvCxnSpPr>
        <p:spPr>
          <a:xfrm>
            <a:off x="7256477" y="1543574"/>
            <a:ext cx="17113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1F2E9F5-16BF-4336-AF3E-AD851ADA355D}"/>
              </a:ext>
            </a:extLst>
          </p:cNvPr>
          <p:cNvCxnSpPr/>
          <p:nvPr/>
        </p:nvCxnSpPr>
        <p:spPr>
          <a:xfrm flipH="1">
            <a:off x="3047223" y="2483141"/>
            <a:ext cx="16925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3A2C860-0CEA-4CA8-8701-EECBC2A2A535}"/>
              </a:ext>
            </a:extLst>
          </p:cNvPr>
          <p:cNvCxnSpPr/>
          <p:nvPr/>
        </p:nvCxnSpPr>
        <p:spPr>
          <a:xfrm flipH="1">
            <a:off x="2712673" y="3786408"/>
            <a:ext cx="11808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8786A42-5156-4FB5-B126-C84493F69C41}"/>
              </a:ext>
            </a:extLst>
          </p:cNvPr>
          <p:cNvSpPr txBox="1"/>
          <p:nvPr/>
        </p:nvSpPr>
        <p:spPr>
          <a:xfrm>
            <a:off x="8779020" y="6471606"/>
            <a:ext cx="3877812" cy="276999"/>
          </a:xfrm>
          <a:prstGeom prst="rect">
            <a:avLst/>
          </a:prstGeom>
          <a:noFill/>
        </p:spPr>
        <p:txBody>
          <a:bodyPr wrap="square">
            <a:spAutoFit/>
          </a:bodyPr>
          <a:lstStyle/>
          <a:p>
            <a:pPr algn="ctr"/>
            <a:r>
              <a:rPr lang="en-US" sz="1200" dirty="0">
                <a:solidFill>
                  <a:srgbClr val="0070C0"/>
                </a:solidFill>
                <a:hlinkClick r:id="rId4">
                  <a:extLst>
                    <a:ext uri="{A12FA001-AC4F-418D-AE19-62706E023703}">
                      <ahyp:hlinkClr xmlns:ahyp="http://schemas.microsoft.com/office/drawing/2018/hyperlinkcolor" val="tx"/>
                    </a:ext>
                  </a:extLst>
                </a:hlinkClick>
              </a:rPr>
              <a:t>https://leadthroughstrengths.com/values/</a:t>
            </a:r>
            <a:r>
              <a:rPr lang="en-US" sz="1200" dirty="0">
                <a:solidFill>
                  <a:srgbClr val="0070C0"/>
                </a:solidFill>
              </a:rPr>
              <a:t> </a:t>
            </a:r>
          </a:p>
        </p:txBody>
      </p:sp>
    </p:spTree>
    <p:extLst>
      <p:ext uri="{BB962C8B-B14F-4D97-AF65-F5344CB8AC3E}">
        <p14:creationId xmlns:p14="http://schemas.microsoft.com/office/powerpoint/2010/main" val="2730411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BC2BEA-4A3F-4879-841B-E0E6E6413C35}"/>
              </a:ext>
            </a:extLst>
          </p:cNvPr>
          <p:cNvSpPr txBox="1"/>
          <p:nvPr/>
        </p:nvSpPr>
        <p:spPr>
          <a:xfrm>
            <a:off x="310393" y="19750"/>
            <a:ext cx="1716941" cy="6186309"/>
          </a:xfrm>
          <a:prstGeom prst="rect">
            <a:avLst/>
          </a:prstGeom>
          <a:noFill/>
        </p:spPr>
        <p:txBody>
          <a:bodyPr wrap="square">
            <a:spAutoFit/>
          </a:bodyPr>
          <a:lstStyle/>
          <a:p>
            <a:pPr algn="l"/>
            <a:r>
              <a:rPr lang="en-US" b="0" i="0" dirty="0">
                <a:solidFill>
                  <a:schemeClr val="tx1">
                    <a:lumMod val="65000"/>
                  </a:schemeClr>
                </a:solidFill>
                <a:effectLst/>
                <a:latin typeface="Open Sans" panose="020B0606030504020204" pitchFamily="34" charset="0"/>
              </a:rPr>
              <a:t>Accountability</a:t>
            </a:r>
          </a:p>
          <a:p>
            <a:pPr algn="l"/>
            <a:r>
              <a:rPr lang="en-US" b="0" i="0" dirty="0">
                <a:solidFill>
                  <a:schemeClr val="tx1">
                    <a:lumMod val="65000"/>
                  </a:schemeClr>
                </a:solidFill>
                <a:effectLst/>
                <a:latin typeface="Open Sans" panose="020B0606030504020204" pitchFamily="34" charset="0"/>
              </a:rPr>
              <a:t>Accuracy</a:t>
            </a:r>
          </a:p>
          <a:p>
            <a:pPr algn="l"/>
            <a:r>
              <a:rPr lang="en-US" b="0" i="0" dirty="0">
                <a:solidFill>
                  <a:schemeClr val="tx1">
                    <a:lumMod val="65000"/>
                  </a:schemeClr>
                </a:solidFill>
                <a:effectLst/>
                <a:latin typeface="Open Sans" panose="020B0606030504020204" pitchFamily="34" charset="0"/>
              </a:rPr>
              <a:t>Achievement</a:t>
            </a:r>
          </a:p>
          <a:p>
            <a:pPr algn="l"/>
            <a:r>
              <a:rPr lang="en-US" b="0" i="0" dirty="0">
                <a:solidFill>
                  <a:schemeClr val="tx1">
                    <a:lumMod val="65000"/>
                  </a:schemeClr>
                </a:solidFill>
                <a:effectLst/>
                <a:latin typeface="Open Sans" panose="020B0606030504020204" pitchFamily="34" charset="0"/>
              </a:rPr>
              <a:t>Adventure</a:t>
            </a:r>
          </a:p>
          <a:p>
            <a:pPr algn="l"/>
            <a:r>
              <a:rPr lang="en-US" b="0" i="0" dirty="0">
                <a:solidFill>
                  <a:schemeClr val="tx1">
                    <a:lumMod val="65000"/>
                  </a:schemeClr>
                </a:solidFill>
                <a:effectLst/>
                <a:latin typeface="Open Sans" panose="020B0606030504020204" pitchFamily="34" charset="0"/>
              </a:rPr>
              <a:t>Aesthetics</a:t>
            </a:r>
          </a:p>
          <a:p>
            <a:pPr algn="l"/>
            <a:r>
              <a:rPr lang="en-US" b="0" i="0" dirty="0">
                <a:solidFill>
                  <a:schemeClr val="tx1">
                    <a:lumMod val="65000"/>
                  </a:schemeClr>
                </a:solidFill>
                <a:effectLst/>
                <a:latin typeface="Open Sans" panose="020B0606030504020204" pitchFamily="34" charset="0"/>
              </a:rPr>
              <a:t>Altruism</a:t>
            </a:r>
          </a:p>
          <a:p>
            <a:pPr algn="l"/>
            <a:r>
              <a:rPr lang="en-US" b="0" i="0" dirty="0">
                <a:solidFill>
                  <a:schemeClr val="tx1">
                    <a:lumMod val="65000"/>
                  </a:schemeClr>
                </a:solidFill>
                <a:effectLst/>
                <a:latin typeface="Open Sans" panose="020B0606030504020204" pitchFamily="34" charset="0"/>
              </a:rPr>
              <a:t>Ambition</a:t>
            </a:r>
          </a:p>
          <a:p>
            <a:pPr algn="l"/>
            <a:r>
              <a:rPr lang="en-US" b="0" i="0" dirty="0">
                <a:solidFill>
                  <a:schemeClr val="tx1">
                    <a:lumMod val="65000"/>
                  </a:schemeClr>
                </a:solidFill>
                <a:effectLst/>
                <a:latin typeface="Open Sans" panose="020B0606030504020204" pitchFamily="34" charset="0"/>
              </a:rPr>
              <a:t>Ancestry</a:t>
            </a:r>
          </a:p>
          <a:p>
            <a:pPr algn="l"/>
            <a:r>
              <a:rPr lang="en-US" b="0" i="0" dirty="0">
                <a:solidFill>
                  <a:schemeClr val="tx1">
                    <a:lumMod val="65000"/>
                  </a:schemeClr>
                </a:solidFill>
                <a:effectLst/>
                <a:latin typeface="Open Sans" panose="020B0606030504020204" pitchFamily="34" charset="0"/>
              </a:rPr>
              <a:t>Authenticity</a:t>
            </a:r>
          </a:p>
          <a:p>
            <a:pPr algn="l"/>
            <a:r>
              <a:rPr lang="en-US" b="0" i="0" dirty="0">
                <a:solidFill>
                  <a:schemeClr val="tx1">
                    <a:lumMod val="65000"/>
                  </a:schemeClr>
                </a:solidFill>
                <a:effectLst/>
                <a:latin typeface="Open Sans" panose="020B0606030504020204" pitchFamily="34" charset="0"/>
              </a:rPr>
              <a:t>Authority</a:t>
            </a:r>
          </a:p>
          <a:p>
            <a:pPr algn="l"/>
            <a:r>
              <a:rPr lang="en-US" b="0" i="0" dirty="0">
                <a:solidFill>
                  <a:schemeClr val="tx1">
                    <a:lumMod val="65000"/>
                  </a:schemeClr>
                </a:solidFill>
                <a:effectLst/>
                <a:latin typeface="Open Sans" panose="020B0606030504020204" pitchFamily="34" charset="0"/>
              </a:rPr>
              <a:t>Autonomy</a:t>
            </a:r>
          </a:p>
          <a:p>
            <a:pPr algn="l"/>
            <a:r>
              <a:rPr lang="en-US" b="0" i="0" dirty="0">
                <a:solidFill>
                  <a:schemeClr val="tx1">
                    <a:lumMod val="65000"/>
                  </a:schemeClr>
                </a:solidFill>
                <a:effectLst/>
                <a:latin typeface="Open Sans" panose="020B0606030504020204" pitchFamily="34" charset="0"/>
              </a:rPr>
              <a:t>Balance</a:t>
            </a:r>
          </a:p>
          <a:p>
            <a:pPr algn="l"/>
            <a:r>
              <a:rPr lang="en-US" b="0" i="0" dirty="0">
                <a:solidFill>
                  <a:schemeClr val="tx1">
                    <a:lumMod val="65000"/>
                  </a:schemeClr>
                </a:solidFill>
                <a:effectLst/>
                <a:latin typeface="Open Sans" panose="020B0606030504020204" pitchFamily="34" charset="0"/>
              </a:rPr>
              <a:t>Beauty</a:t>
            </a:r>
          </a:p>
          <a:p>
            <a:pPr algn="l"/>
            <a:r>
              <a:rPr lang="en-US" b="0" i="0" dirty="0">
                <a:solidFill>
                  <a:schemeClr val="tx1">
                    <a:lumMod val="65000"/>
                  </a:schemeClr>
                </a:solidFill>
                <a:effectLst/>
                <a:latin typeface="Open Sans" panose="020B0606030504020204" pitchFamily="34" charset="0"/>
              </a:rPr>
              <a:t>Boldness</a:t>
            </a:r>
          </a:p>
          <a:p>
            <a:pPr algn="l"/>
            <a:r>
              <a:rPr lang="en-US" b="0" i="0" dirty="0">
                <a:solidFill>
                  <a:schemeClr val="tx1">
                    <a:lumMod val="65000"/>
                  </a:schemeClr>
                </a:solidFill>
                <a:effectLst/>
                <a:latin typeface="Open Sans" panose="020B0606030504020204" pitchFamily="34" charset="0"/>
              </a:rPr>
              <a:t>Bravery</a:t>
            </a:r>
          </a:p>
          <a:p>
            <a:pPr algn="l"/>
            <a:r>
              <a:rPr lang="en-US" b="0" i="0" dirty="0">
                <a:solidFill>
                  <a:schemeClr val="tx1">
                    <a:lumMod val="65000"/>
                  </a:schemeClr>
                </a:solidFill>
                <a:effectLst/>
                <a:latin typeface="Open Sans" panose="020B0606030504020204" pitchFamily="34" charset="0"/>
              </a:rPr>
              <a:t>Calmness</a:t>
            </a:r>
          </a:p>
          <a:p>
            <a:pPr algn="l"/>
            <a:r>
              <a:rPr lang="en-US" b="0" i="0" dirty="0">
                <a:solidFill>
                  <a:schemeClr val="tx1">
                    <a:lumMod val="65000"/>
                  </a:schemeClr>
                </a:solidFill>
                <a:effectLst/>
                <a:latin typeface="Open Sans" panose="020B0606030504020204" pitchFamily="34" charset="0"/>
              </a:rPr>
              <a:t>Celebration</a:t>
            </a:r>
          </a:p>
          <a:p>
            <a:pPr algn="l"/>
            <a:r>
              <a:rPr lang="en-US" b="0" i="0" dirty="0">
                <a:solidFill>
                  <a:schemeClr val="tx1">
                    <a:lumMod val="65000"/>
                  </a:schemeClr>
                </a:solidFill>
                <a:effectLst/>
                <a:latin typeface="Open Sans" panose="020B0606030504020204" pitchFamily="34" charset="0"/>
              </a:rPr>
              <a:t>Challenge</a:t>
            </a:r>
          </a:p>
          <a:p>
            <a:pPr algn="l"/>
            <a:r>
              <a:rPr lang="en-US" b="0" i="0" dirty="0">
                <a:solidFill>
                  <a:schemeClr val="tx1">
                    <a:lumMod val="65000"/>
                  </a:schemeClr>
                </a:solidFill>
                <a:effectLst/>
                <a:latin typeface="Open Sans" panose="020B0606030504020204" pitchFamily="34" charset="0"/>
              </a:rPr>
              <a:t>Cheerfulness</a:t>
            </a:r>
          </a:p>
          <a:p>
            <a:pPr algn="l"/>
            <a:r>
              <a:rPr lang="en-US" b="0" i="0" dirty="0">
                <a:solidFill>
                  <a:schemeClr val="tx1">
                    <a:lumMod val="65000"/>
                  </a:schemeClr>
                </a:solidFill>
                <a:effectLst/>
                <a:latin typeface="Open Sans" panose="020B0606030504020204" pitchFamily="34" charset="0"/>
              </a:rPr>
              <a:t>Citizenship</a:t>
            </a:r>
          </a:p>
          <a:p>
            <a:pPr algn="l"/>
            <a:r>
              <a:rPr lang="en-US" b="0" i="0" dirty="0">
                <a:solidFill>
                  <a:schemeClr val="tx1">
                    <a:lumMod val="65000"/>
                  </a:schemeClr>
                </a:solidFill>
                <a:effectLst/>
                <a:latin typeface="Open Sans" panose="020B0606030504020204" pitchFamily="34" charset="0"/>
              </a:rPr>
              <a:t>Community</a:t>
            </a:r>
          </a:p>
          <a:p>
            <a:pPr algn="l"/>
            <a:r>
              <a:rPr lang="en-US" b="0" i="0" dirty="0">
                <a:solidFill>
                  <a:schemeClr val="tx1">
                    <a:lumMod val="65000"/>
                  </a:schemeClr>
                </a:solidFill>
                <a:effectLst/>
                <a:latin typeface="Open Sans" panose="020B0606030504020204" pitchFamily="34" charset="0"/>
              </a:rPr>
              <a:t>Compassion</a:t>
            </a:r>
          </a:p>
        </p:txBody>
      </p:sp>
      <p:sp>
        <p:nvSpPr>
          <p:cNvPr id="5" name="TextBox 4">
            <a:extLst>
              <a:ext uri="{FF2B5EF4-FFF2-40B4-BE49-F238E27FC236}">
                <a16:creationId xmlns:a16="http://schemas.microsoft.com/office/drawing/2014/main" id="{293B6A4F-A0BC-4678-BFAC-D1E7637CD5BB}"/>
              </a:ext>
            </a:extLst>
          </p:cNvPr>
          <p:cNvSpPr txBox="1"/>
          <p:nvPr/>
        </p:nvSpPr>
        <p:spPr>
          <a:xfrm>
            <a:off x="2090957" y="11361"/>
            <a:ext cx="1739313" cy="6463308"/>
          </a:xfrm>
          <a:prstGeom prst="rect">
            <a:avLst/>
          </a:prstGeom>
          <a:noFill/>
        </p:spPr>
        <p:txBody>
          <a:bodyPr wrap="square">
            <a:spAutoFit/>
          </a:bodyPr>
          <a:lstStyle/>
          <a:p>
            <a:pPr algn="l"/>
            <a:r>
              <a:rPr lang="en-US" b="0" i="0" dirty="0">
                <a:solidFill>
                  <a:schemeClr val="tx1">
                    <a:lumMod val="65000"/>
                  </a:schemeClr>
                </a:solidFill>
                <a:effectLst/>
                <a:latin typeface="Open Sans" panose="020B0606030504020204" pitchFamily="34" charset="0"/>
              </a:rPr>
              <a:t>Competence</a:t>
            </a:r>
          </a:p>
          <a:p>
            <a:pPr algn="l"/>
            <a:r>
              <a:rPr lang="en-US" b="0" i="0" dirty="0">
                <a:solidFill>
                  <a:schemeClr val="tx1">
                    <a:lumMod val="65000"/>
                  </a:schemeClr>
                </a:solidFill>
                <a:effectLst/>
                <a:latin typeface="Open Sans" panose="020B0606030504020204" pitchFamily="34" charset="0"/>
              </a:rPr>
              <a:t>Contentment</a:t>
            </a:r>
          </a:p>
          <a:p>
            <a:pPr algn="l"/>
            <a:r>
              <a:rPr lang="en-US" b="0" i="0" dirty="0">
                <a:solidFill>
                  <a:schemeClr val="tx1">
                    <a:lumMod val="65000"/>
                  </a:schemeClr>
                </a:solidFill>
                <a:effectLst/>
                <a:latin typeface="Open Sans" panose="020B0606030504020204" pitchFamily="34" charset="0"/>
              </a:rPr>
              <a:t>Contribution</a:t>
            </a:r>
          </a:p>
          <a:p>
            <a:pPr algn="l"/>
            <a:r>
              <a:rPr lang="en-US" b="0" i="0" dirty="0">
                <a:solidFill>
                  <a:schemeClr val="tx1">
                    <a:lumMod val="65000"/>
                  </a:schemeClr>
                </a:solidFill>
                <a:effectLst/>
                <a:latin typeface="Open Sans" panose="020B0606030504020204" pitchFamily="34" charset="0"/>
              </a:rPr>
              <a:t>Control</a:t>
            </a:r>
          </a:p>
          <a:p>
            <a:pPr algn="l"/>
            <a:r>
              <a:rPr lang="en-US" b="0" i="0" dirty="0">
                <a:solidFill>
                  <a:schemeClr val="tx1">
                    <a:lumMod val="65000"/>
                  </a:schemeClr>
                </a:solidFill>
                <a:effectLst/>
                <a:latin typeface="Open Sans" panose="020B0606030504020204" pitchFamily="34" charset="0"/>
              </a:rPr>
              <a:t>Cooperation</a:t>
            </a:r>
          </a:p>
          <a:p>
            <a:pPr algn="l"/>
            <a:r>
              <a:rPr lang="en-US" b="0" i="0" dirty="0">
                <a:solidFill>
                  <a:schemeClr val="tx1">
                    <a:lumMod val="65000"/>
                  </a:schemeClr>
                </a:solidFill>
                <a:effectLst/>
                <a:latin typeface="Open Sans" panose="020B0606030504020204" pitchFamily="34" charset="0"/>
              </a:rPr>
              <a:t>Courage</a:t>
            </a:r>
          </a:p>
          <a:p>
            <a:pPr algn="l"/>
            <a:r>
              <a:rPr lang="en-US" b="0" i="0" dirty="0">
                <a:solidFill>
                  <a:schemeClr val="tx1">
                    <a:lumMod val="65000"/>
                  </a:schemeClr>
                </a:solidFill>
                <a:effectLst/>
                <a:latin typeface="Open Sans" panose="020B0606030504020204" pitchFamily="34" charset="0"/>
              </a:rPr>
              <a:t>Courtesy</a:t>
            </a:r>
          </a:p>
          <a:p>
            <a:pPr algn="l"/>
            <a:r>
              <a:rPr lang="en-US" b="0" i="0" dirty="0">
                <a:solidFill>
                  <a:schemeClr val="tx1">
                    <a:lumMod val="65000"/>
                  </a:schemeClr>
                </a:solidFill>
                <a:effectLst/>
                <a:latin typeface="Open Sans" panose="020B0606030504020204" pitchFamily="34" charset="0"/>
              </a:rPr>
              <a:t>Creativity</a:t>
            </a:r>
          </a:p>
          <a:p>
            <a:pPr algn="l"/>
            <a:r>
              <a:rPr lang="en-US" b="0" i="0" dirty="0">
                <a:solidFill>
                  <a:schemeClr val="tx1">
                    <a:lumMod val="65000"/>
                  </a:schemeClr>
                </a:solidFill>
                <a:effectLst/>
                <a:latin typeface="Open Sans" panose="020B0606030504020204" pitchFamily="34" charset="0"/>
              </a:rPr>
              <a:t>Curiosity</a:t>
            </a:r>
          </a:p>
          <a:p>
            <a:pPr algn="l"/>
            <a:r>
              <a:rPr lang="en-US" b="0" i="0" dirty="0">
                <a:solidFill>
                  <a:schemeClr val="tx1">
                    <a:lumMod val="65000"/>
                  </a:schemeClr>
                </a:solidFill>
                <a:effectLst/>
                <a:latin typeface="Open Sans" panose="020B0606030504020204" pitchFamily="34" charset="0"/>
              </a:rPr>
              <a:t>Determination</a:t>
            </a:r>
          </a:p>
          <a:p>
            <a:pPr algn="l"/>
            <a:r>
              <a:rPr lang="en-US" b="0" i="0" dirty="0">
                <a:solidFill>
                  <a:schemeClr val="tx1">
                    <a:lumMod val="65000"/>
                  </a:schemeClr>
                </a:solidFill>
                <a:effectLst/>
                <a:latin typeface="Open Sans" panose="020B0606030504020204" pitchFamily="34" charset="0"/>
              </a:rPr>
              <a:t>Development</a:t>
            </a:r>
          </a:p>
          <a:p>
            <a:pPr algn="l"/>
            <a:r>
              <a:rPr lang="en-US" b="0" i="0" dirty="0">
                <a:solidFill>
                  <a:schemeClr val="tx1">
                    <a:lumMod val="65000"/>
                  </a:schemeClr>
                </a:solidFill>
                <a:effectLst/>
                <a:latin typeface="Open Sans" panose="020B0606030504020204" pitchFamily="34" charset="0"/>
              </a:rPr>
              <a:t>Dignity</a:t>
            </a:r>
          </a:p>
          <a:p>
            <a:pPr algn="l"/>
            <a:r>
              <a:rPr lang="en-US" b="0" i="0" dirty="0">
                <a:solidFill>
                  <a:schemeClr val="tx1">
                    <a:lumMod val="65000"/>
                  </a:schemeClr>
                </a:solidFill>
                <a:effectLst/>
                <a:latin typeface="Open Sans" panose="020B0606030504020204" pitchFamily="34" charset="0"/>
              </a:rPr>
              <a:t>Diligence</a:t>
            </a:r>
          </a:p>
          <a:p>
            <a:pPr algn="l"/>
            <a:r>
              <a:rPr lang="en-US" b="0" i="0" dirty="0">
                <a:solidFill>
                  <a:schemeClr val="tx1">
                    <a:lumMod val="65000"/>
                  </a:schemeClr>
                </a:solidFill>
                <a:effectLst/>
                <a:latin typeface="Open Sans" panose="020B0606030504020204" pitchFamily="34" charset="0"/>
              </a:rPr>
              <a:t>Diplomacy</a:t>
            </a:r>
          </a:p>
          <a:p>
            <a:pPr algn="l"/>
            <a:r>
              <a:rPr lang="en-US" b="0" i="0" dirty="0">
                <a:solidFill>
                  <a:schemeClr val="tx1">
                    <a:lumMod val="65000"/>
                  </a:schemeClr>
                </a:solidFill>
                <a:effectLst/>
                <a:latin typeface="Open Sans" panose="020B0606030504020204" pitchFamily="34" charset="0"/>
              </a:rPr>
              <a:t>Discretion</a:t>
            </a:r>
          </a:p>
          <a:p>
            <a:pPr algn="l"/>
            <a:r>
              <a:rPr lang="en-US" b="0" i="0" dirty="0">
                <a:solidFill>
                  <a:schemeClr val="tx1">
                    <a:lumMod val="65000"/>
                  </a:schemeClr>
                </a:solidFill>
                <a:effectLst/>
                <a:latin typeface="Open Sans" panose="020B0606030504020204" pitchFamily="34" charset="0"/>
              </a:rPr>
              <a:t>Dynamism</a:t>
            </a:r>
          </a:p>
          <a:p>
            <a:pPr algn="l"/>
            <a:r>
              <a:rPr lang="en-US" b="0" i="0" dirty="0">
                <a:solidFill>
                  <a:schemeClr val="tx1">
                    <a:lumMod val="65000"/>
                  </a:schemeClr>
                </a:solidFill>
                <a:effectLst/>
                <a:latin typeface="Open Sans" panose="020B0606030504020204" pitchFamily="34" charset="0"/>
              </a:rPr>
              <a:t>Elegance</a:t>
            </a:r>
          </a:p>
          <a:p>
            <a:pPr algn="l"/>
            <a:r>
              <a:rPr lang="en-US" b="0" i="0" dirty="0">
                <a:solidFill>
                  <a:schemeClr val="tx1">
                    <a:lumMod val="65000"/>
                  </a:schemeClr>
                </a:solidFill>
                <a:effectLst/>
                <a:latin typeface="Open Sans" panose="020B0606030504020204" pitchFamily="34" charset="0"/>
              </a:rPr>
              <a:t>Efficiency</a:t>
            </a:r>
          </a:p>
          <a:p>
            <a:pPr algn="l"/>
            <a:r>
              <a:rPr lang="en-US" b="0" i="0" dirty="0">
                <a:solidFill>
                  <a:schemeClr val="tx1">
                    <a:lumMod val="65000"/>
                  </a:schemeClr>
                </a:solidFill>
                <a:effectLst/>
                <a:latin typeface="Open Sans" panose="020B0606030504020204" pitchFamily="34" charset="0"/>
              </a:rPr>
              <a:t>Emotional Wellbeing</a:t>
            </a:r>
          </a:p>
          <a:p>
            <a:pPr algn="l"/>
            <a:r>
              <a:rPr lang="en-US" b="0" i="0" dirty="0">
                <a:solidFill>
                  <a:schemeClr val="tx1">
                    <a:lumMod val="65000"/>
                  </a:schemeClr>
                </a:solidFill>
                <a:effectLst/>
                <a:latin typeface="Open Sans" panose="020B0606030504020204" pitchFamily="34" charset="0"/>
              </a:rPr>
              <a:t>Empathy</a:t>
            </a:r>
          </a:p>
          <a:p>
            <a:pPr algn="l"/>
            <a:r>
              <a:rPr lang="en-US" b="0" i="0" dirty="0">
                <a:solidFill>
                  <a:schemeClr val="tx1">
                    <a:lumMod val="65000"/>
                  </a:schemeClr>
                </a:solidFill>
                <a:effectLst/>
                <a:latin typeface="Open Sans" panose="020B0606030504020204" pitchFamily="34" charset="0"/>
              </a:rPr>
              <a:t>Enthusiasm</a:t>
            </a:r>
          </a:p>
          <a:p>
            <a:pPr algn="l"/>
            <a:r>
              <a:rPr lang="en-US" b="0" i="0" dirty="0">
                <a:solidFill>
                  <a:schemeClr val="tx1">
                    <a:lumMod val="65000"/>
                  </a:schemeClr>
                </a:solidFill>
                <a:effectLst/>
                <a:latin typeface="Open Sans" panose="020B0606030504020204" pitchFamily="34" charset="0"/>
              </a:rPr>
              <a:t>Enjoyment</a:t>
            </a:r>
            <a:endParaRPr lang="en-US" dirty="0">
              <a:solidFill>
                <a:schemeClr val="tx1">
                  <a:lumMod val="65000"/>
                </a:schemeClr>
              </a:solidFill>
            </a:endParaRPr>
          </a:p>
        </p:txBody>
      </p:sp>
      <p:sp>
        <p:nvSpPr>
          <p:cNvPr id="7" name="TextBox 6">
            <a:extLst>
              <a:ext uri="{FF2B5EF4-FFF2-40B4-BE49-F238E27FC236}">
                <a16:creationId xmlns:a16="http://schemas.microsoft.com/office/drawing/2014/main" id="{53BB9713-826D-4D5A-A3CB-80350E37B924}"/>
              </a:ext>
            </a:extLst>
          </p:cNvPr>
          <p:cNvSpPr txBox="1"/>
          <p:nvPr/>
        </p:nvSpPr>
        <p:spPr>
          <a:xfrm>
            <a:off x="3837963" y="19750"/>
            <a:ext cx="1716941" cy="6186309"/>
          </a:xfrm>
          <a:prstGeom prst="rect">
            <a:avLst/>
          </a:prstGeom>
          <a:noFill/>
        </p:spPr>
        <p:txBody>
          <a:bodyPr wrap="square">
            <a:spAutoFit/>
          </a:bodyPr>
          <a:lstStyle/>
          <a:p>
            <a:pPr algn="l"/>
            <a:r>
              <a:rPr lang="en-US" b="0" i="0" dirty="0">
                <a:solidFill>
                  <a:schemeClr val="tx1">
                    <a:lumMod val="65000"/>
                  </a:schemeClr>
                </a:solidFill>
                <a:effectLst/>
                <a:latin typeface="Open Sans" panose="020B0606030504020204" pitchFamily="34" charset="0"/>
              </a:rPr>
              <a:t>Equality</a:t>
            </a:r>
          </a:p>
          <a:p>
            <a:pPr algn="l"/>
            <a:r>
              <a:rPr lang="en-US" b="0" i="0" dirty="0">
                <a:solidFill>
                  <a:schemeClr val="tx1">
                    <a:lumMod val="65000"/>
                  </a:schemeClr>
                </a:solidFill>
                <a:effectLst/>
                <a:latin typeface="Open Sans" panose="020B0606030504020204" pitchFamily="34" charset="0"/>
              </a:rPr>
              <a:t>Excellence</a:t>
            </a:r>
          </a:p>
          <a:p>
            <a:pPr algn="l"/>
            <a:r>
              <a:rPr lang="en-US" b="0" i="0" dirty="0">
                <a:solidFill>
                  <a:schemeClr val="tx1">
                    <a:lumMod val="65000"/>
                  </a:schemeClr>
                </a:solidFill>
                <a:effectLst/>
                <a:latin typeface="Open Sans" panose="020B0606030504020204" pitchFamily="34" charset="0"/>
              </a:rPr>
              <a:t>Excitement</a:t>
            </a:r>
          </a:p>
          <a:p>
            <a:pPr algn="l"/>
            <a:r>
              <a:rPr lang="en-US" b="0" i="0" dirty="0">
                <a:solidFill>
                  <a:schemeClr val="tx1">
                    <a:lumMod val="65000"/>
                  </a:schemeClr>
                </a:solidFill>
                <a:effectLst/>
                <a:latin typeface="Open Sans" panose="020B0606030504020204" pitchFamily="34" charset="0"/>
              </a:rPr>
              <a:t>Expertise</a:t>
            </a:r>
          </a:p>
          <a:p>
            <a:pPr algn="l"/>
            <a:r>
              <a:rPr lang="en-US" b="0" i="0" dirty="0">
                <a:solidFill>
                  <a:schemeClr val="tx1">
                    <a:lumMod val="65000"/>
                  </a:schemeClr>
                </a:solidFill>
                <a:effectLst/>
                <a:latin typeface="Open Sans" panose="020B0606030504020204" pitchFamily="34" charset="0"/>
              </a:rPr>
              <a:t>Fairness</a:t>
            </a:r>
          </a:p>
          <a:p>
            <a:pPr algn="l"/>
            <a:r>
              <a:rPr lang="en-US" b="0" i="0" dirty="0">
                <a:solidFill>
                  <a:schemeClr val="tx1">
                    <a:lumMod val="65000"/>
                  </a:schemeClr>
                </a:solidFill>
                <a:effectLst/>
                <a:latin typeface="Open Sans" panose="020B0606030504020204" pitchFamily="34" charset="0"/>
              </a:rPr>
              <a:t>Faith</a:t>
            </a:r>
          </a:p>
          <a:p>
            <a:pPr algn="l"/>
            <a:r>
              <a:rPr lang="en-US" b="0" i="0" dirty="0">
                <a:solidFill>
                  <a:schemeClr val="tx1">
                    <a:lumMod val="65000"/>
                  </a:schemeClr>
                </a:solidFill>
                <a:effectLst/>
                <a:latin typeface="Open Sans" panose="020B0606030504020204" pitchFamily="34" charset="0"/>
              </a:rPr>
              <a:t>Family</a:t>
            </a:r>
          </a:p>
          <a:p>
            <a:pPr algn="l"/>
            <a:r>
              <a:rPr lang="en-US" b="0" i="0" dirty="0">
                <a:solidFill>
                  <a:schemeClr val="tx1">
                    <a:lumMod val="65000"/>
                  </a:schemeClr>
                </a:solidFill>
                <a:effectLst/>
                <a:latin typeface="Open Sans" panose="020B0606030504020204" pitchFamily="34" charset="0"/>
              </a:rPr>
              <a:t>Forgiveness</a:t>
            </a:r>
          </a:p>
          <a:p>
            <a:pPr algn="l"/>
            <a:r>
              <a:rPr lang="en-US" b="0" i="0" dirty="0">
                <a:solidFill>
                  <a:schemeClr val="tx1">
                    <a:lumMod val="65000"/>
                  </a:schemeClr>
                </a:solidFill>
                <a:effectLst/>
                <a:latin typeface="Open Sans" panose="020B0606030504020204" pitchFamily="34" charset="0"/>
              </a:rPr>
              <a:t>Freedom</a:t>
            </a:r>
          </a:p>
          <a:p>
            <a:pPr algn="l"/>
            <a:r>
              <a:rPr lang="en-US" b="0" i="0" dirty="0">
                <a:solidFill>
                  <a:schemeClr val="tx1">
                    <a:lumMod val="65000"/>
                  </a:schemeClr>
                </a:solidFill>
                <a:effectLst/>
                <a:latin typeface="Open Sans" panose="020B0606030504020204" pitchFamily="34" charset="0"/>
              </a:rPr>
              <a:t>Fun</a:t>
            </a:r>
          </a:p>
          <a:p>
            <a:pPr algn="l"/>
            <a:r>
              <a:rPr lang="en-US" b="0" i="0" dirty="0">
                <a:solidFill>
                  <a:schemeClr val="tx1">
                    <a:lumMod val="65000"/>
                  </a:schemeClr>
                </a:solidFill>
                <a:effectLst/>
                <a:latin typeface="Open Sans" panose="020B0606030504020204" pitchFamily="34" charset="0"/>
              </a:rPr>
              <a:t>Generosity</a:t>
            </a:r>
          </a:p>
          <a:p>
            <a:pPr algn="l"/>
            <a:r>
              <a:rPr lang="en-US" b="0" i="0" dirty="0">
                <a:solidFill>
                  <a:schemeClr val="tx1">
                    <a:lumMod val="65000"/>
                  </a:schemeClr>
                </a:solidFill>
                <a:effectLst/>
                <a:latin typeface="Open Sans" panose="020B0606030504020204" pitchFamily="34" charset="0"/>
              </a:rPr>
              <a:t>Grace</a:t>
            </a:r>
          </a:p>
          <a:p>
            <a:pPr algn="l"/>
            <a:r>
              <a:rPr lang="en-US" b="0" i="0" dirty="0">
                <a:solidFill>
                  <a:schemeClr val="tx1">
                    <a:lumMod val="65000"/>
                  </a:schemeClr>
                </a:solidFill>
                <a:effectLst/>
                <a:latin typeface="Open Sans" panose="020B0606030504020204" pitchFamily="34" charset="0"/>
              </a:rPr>
              <a:t>Gratitude</a:t>
            </a:r>
          </a:p>
          <a:p>
            <a:pPr algn="l"/>
            <a:r>
              <a:rPr lang="en-US" b="0" i="0" dirty="0">
                <a:solidFill>
                  <a:schemeClr val="tx1">
                    <a:lumMod val="65000"/>
                  </a:schemeClr>
                </a:solidFill>
                <a:effectLst/>
                <a:latin typeface="Open Sans" panose="020B0606030504020204" pitchFamily="34" charset="0"/>
              </a:rPr>
              <a:t>Growth</a:t>
            </a:r>
          </a:p>
          <a:p>
            <a:pPr algn="l"/>
            <a:r>
              <a:rPr lang="en-US" b="0" i="0" dirty="0">
                <a:solidFill>
                  <a:schemeClr val="tx1">
                    <a:lumMod val="65000"/>
                  </a:schemeClr>
                </a:solidFill>
                <a:effectLst/>
                <a:latin typeface="Open Sans" panose="020B0606030504020204" pitchFamily="34" charset="0"/>
              </a:rPr>
              <a:t>Happiness</a:t>
            </a:r>
          </a:p>
          <a:p>
            <a:pPr algn="l"/>
            <a:r>
              <a:rPr lang="en-US" b="0" i="0" dirty="0">
                <a:solidFill>
                  <a:schemeClr val="tx1">
                    <a:lumMod val="65000"/>
                  </a:schemeClr>
                </a:solidFill>
                <a:effectLst/>
                <a:latin typeface="Open Sans" panose="020B0606030504020204" pitchFamily="34" charset="0"/>
              </a:rPr>
              <a:t>Harmony</a:t>
            </a:r>
          </a:p>
          <a:p>
            <a:pPr algn="l"/>
            <a:r>
              <a:rPr lang="en-US" b="0" i="0" dirty="0">
                <a:solidFill>
                  <a:schemeClr val="tx1">
                    <a:lumMod val="65000"/>
                  </a:schemeClr>
                </a:solidFill>
                <a:effectLst/>
                <a:latin typeface="Open Sans" panose="020B0606030504020204" pitchFamily="34" charset="0"/>
              </a:rPr>
              <a:t>Health</a:t>
            </a:r>
          </a:p>
          <a:p>
            <a:pPr algn="l"/>
            <a:r>
              <a:rPr lang="en-US" b="0" i="0" dirty="0">
                <a:solidFill>
                  <a:schemeClr val="tx1">
                    <a:lumMod val="65000"/>
                  </a:schemeClr>
                </a:solidFill>
                <a:effectLst/>
                <a:latin typeface="Open Sans" panose="020B0606030504020204" pitchFamily="34" charset="0"/>
              </a:rPr>
              <a:t>Helping</a:t>
            </a:r>
          </a:p>
          <a:p>
            <a:pPr algn="l"/>
            <a:r>
              <a:rPr lang="en-US" b="0" i="0" dirty="0">
                <a:solidFill>
                  <a:schemeClr val="tx1">
                    <a:lumMod val="65000"/>
                  </a:schemeClr>
                </a:solidFill>
                <a:effectLst/>
                <a:latin typeface="Open Sans" panose="020B0606030504020204" pitchFamily="34" charset="0"/>
              </a:rPr>
              <a:t>Honesty</a:t>
            </a:r>
          </a:p>
          <a:p>
            <a:pPr algn="l"/>
            <a:r>
              <a:rPr lang="en-US" b="0" i="0" dirty="0">
                <a:solidFill>
                  <a:schemeClr val="tx1">
                    <a:lumMod val="65000"/>
                  </a:schemeClr>
                </a:solidFill>
                <a:effectLst/>
                <a:latin typeface="Open Sans" panose="020B0606030504020204" pitchFamily="34" charset="0"/>
              </a:rPr>
              <a:t>Hope</a:t>
            </a:r>
          </a:p>
          <a:p>
            <a:pPr algn="l"/>
            <a:r>
              <a:rPr lang="en-US" b="0" i="0" dirty="0">
                <a:solidFill>
                  <a:schemeClr val="tx1">
                    <a:lumMod val="65000"/>
                  </a:schemeClr>
                </a:solidFill>
                <a:effectLst/>
                <a:latin typeface="Open Sans" panose="020B0606030504020204" pitchFamily="34" charset="0"/>
              </a:rPr>
              <a:t>Honor</a:t>
            </a:r>
          </a:p>
          <a:p>
            <a:pPr algn="l"/>
            <a:r>
              <a:rPr lang="en-US" b="0" i="0" dirty="0">
                <a:solidFill>
                  <a:schemeClr val="tx1">
                    <a:lumMod val="65000"/>
                  </a:schemeClr>
                </a:solidFill>
                <a:effectLst/>
                <a:latin typeface="Open Sans" panose="020B0606030504020204" pitchFamily="34" charset="0"/>
              </a:rPr>
              <a:t>Humility</a:t>
            </a:r>
          </a:p>
        </p:txBody>
      </p:sp>
      <p:sp>
        <p:nvSpPr>
          <p:cNvPr id="9" name="TextBox 8">
            <a:extLst>
              <a:ext uri="{FF2B5EF4-FFF2-40B4-BE49-F238E27FC236}">
                <a16:creationId xmlns:a16="http://schemas.microsoft.com/office/drawing/2014/main" id="{32D84EBF-5922-4FB4-9526-4BD1AFF72017}"/>
              </a:ext>
            </a:extLst>
          </p:cNvPr>
          <p:cNvSpPr txBox="1"/>
          <p:nvPr/>
        </p:nvSpPr>
        <p:spPr>
          <a:xfrm>
            <a:off x="5624819" y="11361"/>
            <a:ext cx="1866551" cy="6186309"/>
          </a:xfrm>
          <a:prstGeom prst="rect">
            <a:avLst/>
          </a:prstGeom>
          <a:noFill/>
        </p:spPr>
        <p:txBody>
          <a:bodyPr wrap="square">
            <a:spAutoFit/>
          </a:bodyPr>
          <a:lstStyle/>
          <a:p>
            <a:pPr algn="l"/>
            <a:r>
              <a:rPr lang="en-US" b="0" i="0" dirty="0">
                <a:solidFill>
                  <a:schemeClr val="tx1">
                    <a:lumMod val="65000"/>
                  </a:schemeClr>
                </a:solidFill>
                <a:effectLst/>
                <a:latin typeface="Open Sans" panose="020B0606030504020204" pitchFamily="34" charset="0"/>
              </a:rPr>
              <a:t>Humor</a:t>
            </a:r>
          </a:p>
          <a:p>
            <a:pPr algn="l"/>
            <a:r>
              <a:rPr lang="en-US" b="0" i="0" dirty="0">
                <a:solidFill>
                  <a:schemeClr val="tx1">
                    <a:lumMod val="65000"/>
                  </a:schemeClr>
                </a:solidFill>
                <a:effectLst/>
                <a:latin typeface="Open Sans" panose="020B0606030504020204" pitchFamily="34" charset="0"/>
              </a:rPr>
              <a:t>Impact</a:t>
            </a:r>
          </a:p>
          <a:p>
            <a:pPr algn="l"/>
            <a:r>
              <a:rPr lang="en-US" b="0" i="0" dirty="0">
                <a:solidFill>
                  <a:schemeClr val="tx1">
                    <a:lumMod val="65000"/>
                  </a:schemeClr>
                </a:solidFill>
                <a:effectLst/>
                <a:latin typeface="Open Sans" panose="020B0606030504020204" pitchFamily="34" charset="0"/>
              </a:rPr>
              <a:t>Independence</a:t>
            </a:r>
          </a:p>
          <a:p>
            <a:pPr algn="l"/>
            <a:r>
              <a:rPr lang="en-US" b="0" i="0" dirty="0">
                <a:solidFill>
                  <a:schemeClr val="tx1">
                    <a:lumMod val="65000"/>
                  </a:schemeClr>
                </a:solidFill>
                <a:effectLst/>
                <a:latin typeface="Open Sans" panose="020B0606030504020204" pitchFamily="34" charset="0"/>
              </a:rPr>
              <a:t>Influence</a:t>
            </a:r>
          </a:p>
          <a:p>
            <a:pPr algn="l"/>
            <a:r>
              <a:rPr lang="en-US" b="0" i="0" dirty="0">
                <a:solidFill>
                  <a:schemeClr val="tx1">
                    <a:lumMod val="65000"/>
                  </a:schemeClr>
                </a:solidFill>
                <a:effectLst/>
                <a:latin typeface="Open Sans" panose="020B0606030504020204" pitchFamily="34" charset="0"/>
              </a:rPr>
              <a:t>Ingenuity</a:t>
            </a:r>
          </a:p>
          <a:p>
            <a:pPr algn="l"/>
            <a:r>
              <a:rPr lang="en-US" b="0" i="0" dirty="0">
                <a:solidFill>
                  <a:schemeClr val="tx1">
                    <a:lumMod val="65000"/>
                  </a:schemeClr>
                </a:solidFill>
                <a:effectLst/>
                <a:latin typeface="Open Sans" panose="020B0606030504020204" pitchFamily="34" charset="0"/>
              </a:rPr>
              <a:t>Inquisitiveness</a:t>
            </a:r>
          </a:p>
          <a:p>
            <a:pPr algn="l"/>
            <a:r>
              <a:rPr lang="en-US" b="0" i="0" dirty="0">
                <a:solidFill>
                  <a:schemeClr val="tx1">
                    <a:lumMod val="65000"/>
                  </a:schemeClr>
                </a:solidFill>
                <a:effectLst/>
                <a:latin typeface="Open Sans" panose="020B0606030504020204" pitchFamily="34" charset="0"/>
              </a:rPr>
              <a:t>Intellect</a:t>
            </a:r>
          </a:p>
          <a:p>
            <a:pPr algn="l"/>
            <a:r>
              <a:rPr lang="en-US" b="0" i="0" dirty="0">
                <a:solidFill>
                  <a:schemeClr val="tx1">
                    <a:lumMod val="65000"/>
                  </a:schemeClr>
                </a:solidFill>
                <a:effectLst/>
                <a:latin typeface="Open Sans" panose="020B0606030504020204" pitchFamily="34" charset="0"/>
              </a:rPr>
              <a:t>Integrity</a:t>
            </a:r>
          </a:p>
          <a:p>
            <a:pPr algn="l"/>
            <a:r>
              <a:rPr lang="en-US" b="0" i="0" dirty="0">
                <a:solidFill>
                  <a:schemeClr val="tx1">
                    <a:lumMod val="65000"/>
                  </a:schemeClr>
                </a:solidFill>
                <a:effectLst/>
                <a:latin typeface="Open Sans" panose="020B0606030504020204" pitchFamily="34" charset="0"/>
              </a:rPr>
              <a:t>Intuition</a:t>
            </a:r>
          </a:p>
          <a:p>
            <a:pPr algn="l"/>
            <a:r>
              <a:rPr lang="en-US" b="0" i="0" dirty="0">
                <a:solidFill>
                  <a:schemeClr val="tx1">
                    <a:lumMod val="65000"/>
                  </a:schemeClr>
                </a:solidFill>
                <a:effectLst/>
                <a:latin typeface="Open Sans" panose="020B0606030504020204" pitchFamily="34" charset="0"/>
              </a:rPr>
              <a:t>Joy</a:t>
            </a:r>
          </a:p>
          <a:p>
            <a:pPr algn="l"/>
            <a:r>
              <a:rPr lang="en-US" b="0" i="0" dirty="0">
                <a:solidFill>
                  <a:schemeClr val="tx1">
                    <a:lumMod val="65000"/>
                  </a:schemeClr>
                </a:solidFill>
                <a:effectLst/>
                <a:latin typeface="Open Sans" panose="020B0606030504020204" pitchFamily="34" charset="0"/>
              </a:rPr>
              <a:t>Justice</a:t>
            </a:r>
          </a:p>
          <a:p>
            <a:pPr algn="l"/>
            <a:r>
              <a:rPr lang="en-US" b="0" i="0" dirty="0">
                <a:solidFill>
                  <a:schemeClr val="tx1">
                    <a:lumMod val="65000"/>
                  </a:schemeClr>
                </a:solidFill>
                <a:effectLst/>
                <a:latin typeface="Open Sans" panose="020B0606030504020204" pitchFamily="34" charset="0"/>
              </a:rPr>
              <a:t>Kindness</a:t>
            </a:r>
          </a:p>
          <a:p>
            <a:pPr algn="l"/>
            <a:r>
              <a:rPr lang="en-US" b="0" i="0" dirty="0">
                <a:solidFill>
                  <a:schemeClr val="tx1">
                    <a:lumMod val="65000"/>
                  </a:schemeClr>
                </a:solidFill>
                <a:effectLst/>
                <a:latin typeface="Open Sans" panose="020B0606030504020204" pitchFamily="34" charset="0"/>
              </a:rPr>
              <a:t>Knowledge</a:t>
            </a:r>
          </a:p>
          <a:p>
            <a:pPr algn="l"/>
            <a:r>
              <a:rPr lang="en-US" b="0" i="0" dirty="0">
                <a:solidFill>
                  <a:schemeClr val="tx1">
                    <a:lumMod val="65000"/>
                  </a:schemeClr>
                </a:solidFill>
                <a:effectLst/>
                <a:latin typeface="Open Sans" panose="020B0606030504020204" pitchFamily="34" charset="0"/>
              </a:rPr>
              <a:t>Leadership</a:t>
            </a:r>
          </a:p>
          <a:p>
            <a:pPr algn="l"/>
            <a:r>
              <a:rPr lang="en-US" b="0" i="0" dirty="0">
                <a:solidFill>
                  <a:schemeClr val="tx1">
                    <a:lumMod val="65000"/>
                  </a:schemeClr>
                </a:solidFill>
                <a:effectLst/>
                <a:latin typeface="Open Sans" panose="020B0606030504020204" pitchFamily="34" charset="0"/>
              </a:rPr>
              <a:t>Learning</a:t>
            </a:r>
          </a:p>
          <a:p>
            <a:pPr algn="l"/>
            <a:r>
              <a:rPr lang="en-US" b="0" i="0" dirty="0">
                <a:solidFill>
                  <a:schemeClr val="tx1">
                    <a:lumMod val="65000"/>
                  </a:schemeClr>
                </a:solidFill>
                <a:effectLst/>
                <a:latin typeface="Open Sans" panose="020B0606030504020204" pitchFamily="34" charset="0"/>
              </a:rPr>
              <a:t>Love</a:t>
            </a:r>
          </a:p>
          <a:p>
            <a:pPr algn="l"/>
            <a:r>
              <a:rPr lang="en-US" b="0" i="0" dirty="0">
                <a:solidFill>
                  <a:schemeClr val="tx1">
                    <a:lumMod val="65000"/>
                  </a:schemeClr>
                </a:solidFill>
                <a:effectLst/>
                <a:latin typeface="Open Sans" panose="020B0606030504020204" pitchFamily="34" charset="0"/>
              </a:rPr>
              <a:t>Loyalty</a:t>
            </a:r>
          </a:p>
          <a:p>
            <a:pPr algn="l"/>
            <a:r>
              <a:rPr lang="en-US" b="0" i="0" dirty="0">
                <a:solidFill>
                  <a:schemeClr val="tx1">
                    <a:lumMod val="65000"/>
                  </a:schemeClr>
                </a:solidFill>
                <a:effectLst/>
                <a:latin typeface="Open Sans" panose="020B0606030504020204" pitchFamily="34" charset="0"/>
              </a:rPr>
              <a:t>Mastery</a:t>
            </a:r>
          </a:p>
          <a:p>
            <a:pPr algn="l"/>
            <a:r>
              <a:rPr lang="en-US" b="0" i="0" dirty="0">
                <a:solidFill>
                  <a:schemeClr val="tx1">
                    <a:lumMod val="65000"/>
                  </a:schemeClr>
                </a:solidFill>
                <a:effectLst/>
                <a:latin typeface="Open Sans" panose="020B0606030504020204" pitchFamily="34" charset="0"/>
              </a:rPr>
              <a:t>Morality</a:t>
            </a:r>
          </a:p>
          <a:p>
            <a:pPr algn="l"/>
            <a:r>
              <a:rPr lang="en-US" b="0" i="0" dirty="0">
                <a:solidFill>
                  <a:schemeClr val="tx1">
                    <a:lumMod val="65000"/>
                  </a:schemeClr>
                </a:solidFill>
                <a:effectLst/>
                <a:latin typeface="Open Sans" panose="020B0606030504020204" pitchFamily="34" charset="0"/>
              </a:rPr>
              <a:t>Mutual Respect</a:t>
            </a:r>
          </a:p>
          <a:p>
            <a:pPr algn="l"/>
            <a:r>
              <a:rPr lang="en-US" b="0" i="0" dirty="0">
                <a:solidFill>
                  <a:schemeClr val="tx1">
                    <a:lumMod val="65000"/>
                  </a:schemeClr>
                </a:solidFill>
                <a:effectLst/>
                <a:latin typeface="Open Sans" panose="020B0606030504020204" pitchFamily="34" charset="0"/>
              </a:rPr>
              <a:t>Notoriety</a:t>
            </a:r>
          </a:p>
          <a:p>
            <a:pPr algn="l"/>
            <a:r>
              <a:rPr lang="en-US" b="0" i="0" dirty="0">
                <a:solidFill>
                  <a:schemeClr val="tx1">
                    <a:lumMod val="65000"/>
                  </a:schemeClr>
                </a:solidFill>
                <a:effectLst/>
                <a:latin typeface="Open Sans" panose="020B0606030504020204" pitchFamily="34" charset="0"/>
              </a:rPr>
              <a:t>Openness</a:t>
            </a:r>
          </a:p>
        </p:txBody>
      </p:sp>
      <p:sp>
        <p:nvSpPr>
          <p:cNvPr id="11" name="TextBox 10">
            <a:extLst>
              <a:ext uri="{FF2B5EF4-FFF2-40B4-BE49-F238E27FC236}">
                <a16:creationId xmlns:a16="http://schemas.microsoft.com/office/drawing/2014/main" id="{DDB94FDB-E615-450F-8BA1-F67CE7631075}"/>
              </a:ext>
            </a:extLst>
          </p:cNvPr>
          <p:cNvSpPr txBox="1"/>
          <p:nvPr/>
        </p:nvSpPr>
        <p:spPr>
          <a:xfrm>
            <a:off x="7542406" y="0"/>
            <a:ext cx="1987488" cy="5909310"/>
          </a:xfrm>
          <a:prstGeom prst="rect">
            <a:avLst/>
          </a:prstGeom>
          <a:noFill/>
        </p:spPr>
        <p:txBody>
          <a:bodyPr wrap="square">
            <a:spAutoFit/>
          </a:bodyPr>
          <a:lstStyle/>
          <a:p>
            <a:pPr algn="l"/>
            <a:r>
              <a:rPr lang="en-US" b="0" i="0" dirty="0">
                <a:solidFill>
                  <a:schemeClr val="tx1">
                    <a:lumMod val="65000"/>
                  </a:schemeClr>
                </a:solidFill>
                <a:effectLst/>
                <a:latin typeface="Open Sans" panose="020B0606030504020204" pitchFamily="34" charset="0"/>
              </a:rPr>
              <a:t>Optimism</a:t>
            </a:r>
          </a:p>
          <a:p>
            <a:pPr algn="l"/>
            <a:r>
              <a:rPr lang="en-US" b="0" i="0" dirty="0">
                <a:solidFill>
                  <a:schemeClr val="tx1">
                    <a:lumMod val="65000"/>
                  </a:schemeClr>
                </a:solidFill>
                <a:effectLst/>
                <a:latin typeface="Open Sans" panose="020B0606030504020204" pitchFamily="34" charset="0"/>
              </a:rPr>
              <a:t>Order</a:t>
            </a:r>
          </a:p>
          <a:p>
            <a:pPr algn="l"/>
            <a:r>
              <a:rPr lang="en-US" b="0" i="0" dirty="0">
                <a:solidFill>
                  <a:schemeClr val="tx1">
                    <a:lumMod val="65000"/>
                  </a:schemeClr>
                </a:solidFill>
                <a:effectLst/>
                <a:latin typeface="Open Sans" panose="020B0606030504020204" pitchFamily="34" charset="0"/>
              </a:rPr>
              <a:t>Passion</a:t>
            </a:r>
          </a:p>
          <a:p>
            <a:pPr algn="l"/>
            <a:r>
              <a:rPr lang="en-US" b="0" i="0" dirty="0">
                <a:solidFill>
                  <a:schemeClr val="tx1">
                    <a:lumMod val="65000"/>
                  </a:schemeClr>
                </a:solidFill>
                <a:effectLst/>
                <a:latin typeface="Open Sans" panose="020B0606030504020204" pitchFamily="34" charset="0"/>
              </a:rPr>
              <a:t>Peace</a:t>
            </a:r>
          </a:p>
          <a:p>
            <a:pPr algn="l"/>
            <a:r>
              <a:rPr lang="en-US" b="0" i="0" dirty="0">
                <a:solidFill>
                  <a:schemeClr val="tx1">
                    <a:lumMod val="65000"/>
                  </a:schemeClr>
                </a:solidFill>
                <a:effectLst/>
                <a:latin typeface="Open Sans" panose="020B0606030504020204" pitchFamily="34" charset="0"/>
              </a:rPr>
              <a:t>Perseverance</a:t>
            </a:r>
          </a:p>
          <a:p>
            <a:pPr algn="l"/>
            <a:r>
              <a:rPr lang="en-US" b="0" i="0" dirty="0">
                <a:solidFill>
                  <a:schemeClr val="tx1">
                    <a:lumMod val="65000"/>
                  </a:schemeClr>
                </a:solidFill>
                <a:effectLst/>
                <a:latin typeface="Open Sans" panose="020B0606030504020204" pitchFamily="34" charset="0"/>
              </a:rPr>
              <a:t>Play</a:t>
            </a:r>
          </a:p>
          <a:p>
            <a:pPr algn="l"/>
            <a:r>
              <a:rPr lang="en-US" b="0" i="0" dirty="0">
                <a:solidFill>
                  <a:schemeClr val="tx1">
                    <a:lumMod val="65000"/>
                  </a:schemeClr>
                </a:solidFill>
                <a:effectLst/>
                <a:latin typeface="Open Sans" panose="020B0606030504020204" pitchFamily="34" charset="0"/>
              </a:rPr>
              <a:t>Pleasure</a:t>
            </a:r>
          </a:p>
          <a:p>
            <a:pPr algn="l"/>
            <a:r>
              <a:rPr lang="en-US" b="0" i="0" dirty="0">
                <a:solidFill>
                  <a:schemeClr val="tx1">
                    <a:lumMod val="65000"/>
                  </a:schemeClr>
                </a:solidFill>
                <a:effectLst/>
                <a:latin typeface="Open Sans" panose="020B0606030504020204" pitchFamily="34" charset="0"/>
              </a:rPr>
              <a:t>Poise</a:t>
            </a:r>
          </a:p>
          <a:p>
            <a:pPr algn="l"/>
            <a:r>
              <a:rPr lang="en-US" b="0" i="0" dirty="0">
                <a:solidFill>
                  <a:schemeClr val="tx1">
                    <a:lumMod val="65000"/>
                  </a:schemeClr>
                </a:solidFill>
                <a:effectLst/>
                <a:latin typeface="Open Sans" panose="020B0606030504020204" pitchFamily="34" charset="0"/>
              </a:rPr>
              <a:t>Popularity</a:t>
            </a:r>
          </a:p>
          <a:p>
            <a:pPr algn="l"/>
            <a:r>
              <a:rPr lang="en-US" b="0" i="0" dirty="0">
                <a:solidFill>
                  <a:schemeClr val="tx1">
                    <a:lumMod val="65000"/>
                  </a:schemeClr>
                </a:solidFill>
                <a:effectLst/>
                <a:latin typeface="Open Sans" panose="020B0606030504020204" pitchFamily="34" charset="0"/>
              </a:rPr>
              <a:t>Practicality</a:t>
            </a:r>
          </a:p>
          <a:p>
            <a:pPr algn="l"/>
            <a:r>
              <a:rPr lang="en-US" b="0" i="0" dirty="0">
                <a:solidFill>
                  <a:schemeClr val="tx1">
                    <a:lumMod val="65000"/>
                  </a:schemeClr>
                </a:solidFill>
                <a:effectLst/>
                <a:latin typeface="Open Sans" panose="020B0606030504020204" pitchFamily="34" charset="0"/>
              </a:rPr>
              <a:t>Prudence</a:t>
            </a:r>
          </a:p>
          <a:p>
            <a:pPr algn="l"/>
            <a:r>
              <a:rPr lang="en-US" b="0" i="0" dirty="0">
                <a:solidFill>
                  <a:schemeClr val="tx1">
                    <a:lumMod val="65000"/>
                  </a:schemeClr>
                </a:solidFill>
                <a:effectLst/>
                <a:latin typeface="Open Sans" panose="020B0606030504020204" pitchFamily="34" charset="0"/>
              </a:rPr>
              <a:t>Purpose</a:t>
            </a:r>
          </a:p>
          <a:p>
            <a:pPr algn="l"/>
            <a:r>
              <a:rPr lang="en-US" b="0" i="0" dirty="0">
                <a:solidFill>
                  <a:schemeClr val="tx1">
                    <a:lumMod val="65000"/>
                  </a:schemeClr>
                </a:solidFill>
                <a:effectLst/>
                <a:latin typeface="Open Sans" panose="020B0606030504020204" pitchFamily="34" charset="0"/>
              </a:rPr>
              <a:t>Recognition</a:t>
            </a:r>
          </a:p>
          <a:p>
            <a:pPr algn="l"/>
            <a:r>
              <a:rPr lang="en-US" b="0" i="0" dirty="0">
                <a:solidFill>
                  <a:schemeClr val="tx1">
                    <a:lumMod val="65000"/>
                  </a:schemeClr>
                </a:solidFill>
                <a:effectLst/>
                <a:latin typeface="Open Sans" panose="020B0606030504020204" pitchFamily="34" charset="0"/>
              </a:rPr>
              <a:t>Reputation</a:t>
            </a:r>
          </a:p>
          <a:p>
            <a:pPr algn="l"/>
            <a:r>
              <a:rPr lang="en-US" b="0" i="0" dirty="0">
                <a:solidFill>
                  <a:schemeClr val="tx1">
                    <a:lumMod val="65000"/>
                  </a:schemeClr>
                </a:solidFill>
                <a:effectLst/>
                <a:latin typeface="Open Sans" panose="020B0606030504020204" pitchFamily="34" charset="0"/>
              </a:rPr>
              <a:t>Relationships</a:t>
            </a:r>
          </a:p>
          <a:p>
            <a:pPr algn="l"/>
            <a:r>
              <a:rPr lang="en-US" b="0" i="0" dirty="0">
                <a:solidFill>
                  <a:schemeClr val="tx1">
                    <a:lumMod val="65000"/>
                  </a:schemeClr>
                </a:solidFill>
                <a:effectLst/>
                <a:latin typeface="Open Sans" panose="020B0606030504020204" pitchFamily="34" charset="0"/>
              </a:rPr>
              <a:t>Religion</a:t>
            </a:r>
          </a:p>
          <a:p>
            <a:pPr algn="l"/>
            <a:r>
              <a:rPr lang="en-US" b="0" i="0" dirty="0">
                <a:solidFill>
                  <a:schemeClr val="tx1">
                    <a:lumMod val="65000"/>
                  </a:schemeClr>
                </a:solidFill>
                <a:effectLst/>
                <a:latin typeface="Open Sans" panose="020B0606030504020204" pitchFamily="34" charset="0"/>
              </a:rPr>
              <a:t>Resilience</a:t>
            </a:r>
          </a:p>
          <a:p>
            <a:pPr algn="l"/>
            <a:r>
              <a:rPr lang="en-US" b="0" i="0" dirty="0">
                <a:solidFill>
                  <a:schemeClr val="tx1">
                    <a:lumMod val="65000"/>
                  </a:schemeClr>
                </a:solidFill>
                <a:effectLst/>
                <a:latin typeface="Open Sans" panose="020B0606030504020204" pitchFamily="34" charset="0"/>
              </a:rPr>
              <a:t>Resourcefulness</a:t>
            </a:r>
          </a:p>
          <a:p>
            <a:pPr algn="l"/>
            <a:r>
              <a:rPr lang="en-US" b="0" i="0" dirty="0">
                <a:solidFill>
                  <a:schemeClr val="tx1">
                    <a:lumMod val="65000"/>
                  </a:schemeClr>
                </a:solidFill>
                <a:effectLst/>
                <a:latin typeface="Open Sans" panose="020B0606030504020204" pitchFamily="34" charset="0"/>
              </a:rPr>
              <a:t>Restraint</a:t>
            </a:r>
          </a:p>
          <a:p>
            <a:pPr algn="l"/>
            <a:r>
              <a:rPr lang="en-US" b="0" i="0" dirty="0">
                <a:solidFill>
                  <a:schemeClr val="tx1">
                    <a:lumMod val="65000"/>
                  </a:schemeClr>
                </a:solidFill>
                <a:effectLst/>
                <a:latin typeface="Open Sans" panose="020B0606030504020204" pitchFamily="34" charset="0"/>
              </a:rPr>
              <a:t>Rigor</a:t>
            </a:r>
          </a:p>
          <a:p>
            <a:pPr algn="l"/>
            <a:r>
              <a:rPr lang="en-US" b="0" i="0" dirty="0">
                <a:solidFill>
                  <a:schemeClr val="tx1">
                    <a:lumMod val="65000"/>
                  </a:schemeClr>
                </a:solidFill>
                <a:effectLst/>
                <a:latin typeface="Open Sans" panose="020B0606030504020204" pitchFamily="34" charset="0"/>
              </a:rPr>
              <a:t>Self Control</a:t>
            </a:r>
          </a:p>
        </p:txBody>
      </p:sp>
      <p:sp>
        <p:nvSpPr>
          <p:cNvPr id="13" name="TextBox 12">
            <a:extLst>
              <a:ext uri="{FF2B5EF4-FFF2-40B4-BE49-F238E27FC236}">
                <a16:creationId xmlns:a16="http://schemas.microsoft.com/office/drawing/2014/main" id="{D7AA8DE5-A024-474E-A8EB-B86A47D71CC0}"/>
              </a:ext>
            </a:extLst>
          </p:cNvPr>
          <p:cNvSpPr txBox="1"/>
          <p:nvPr/>
        </p:nvSpPr>
        <p:spPr>
          <a:xfrm>
            <a:off x="9495644" y="0"/>
            <a:ext cx="2258735" cy="6740307"/>
          </a:xfrm>
          <a:prstGeom prst="rect">
            <a:avLst/>
          </a:prstGeom>
          <a:noFill/>
        </p:spPr>
        <p:txBody>
          <a:bodyPr wrap="square">
            <a:spAutoFit/>
          </a:bodyPr>
          <a:lstStyle/>
          <a:p>
            <a:pPr algn="l"/>
            <a:r>
              <a:rPr lang="en-US" b="0" i="0" dirty="0">
                <a:solidFill>
                  <a:schemeClr val="tx1">
                    <a:lumMod val="65000"/>
                  </a:schemeClr>
                </a:solidFill>
                <a:effectLst/>
                <a:latin typeface="Open Sans" panose="020B0606030504020204" pitchFamily="34" charset="0"/>
              </a:rPr>
              <a:t>Selflessness</a:t>
            </a:r>
          </a:p>
          <a:p>
            <a:pPr algn="l"/>
            <a:r>
              <a:rPr lang="en-US" b="0" i="0" dirty="0">
                <a:solidFill>
                  <a:schemeClr val="tx1">
                    <a:lumMod val="65000"/>
                  </a:schemeClr>
                </a:solidFill>
                <a:effectLst/>
                <a:latin typeface="Open Sans" panose="020B0606030504020204" pitchFamily="34" charset="0"/>
              </a:rPr>
              <a:t>Self Reliance</a:t>
            </a:r>
          </a:p>
          <a:p>
            <a:pPr algn="l"/>
            <a:r>
              <a:rPr lang="en-US" b="0" i="0" dirty="0">
                <a:solidFill>
                  <a:schemeClr val="tx1">
                    <a:lumMod val="65000"/>
                  </a:schemeClr>
                </a:solidFill>
                <a:effectLst/>
                <a:latin typeface="Open Sans" panose="020B0606030504020204" pitchFamily="34" charset="0"/>
              </a:rPr>
              <a:t>Serenity</a:t>
            </a:r>
          </a:p>
          <a:p>
            <a:pPr algn="l"/>
            <a:r>
              <a:rPr lang="en-US" b="0" i="0" dirty="0">
                <a:solidFill>
                  <a:schemeClr val="tx1">
                    <a:lumMod val="65000"/>
                  </a:schemeClr>
                </a:solidFill>
                <a:effectLst/>
                <a:latin typeface="Open Sans" panose="020B0606030504020204" pitchFamily="34" charset="0"/>
              </a:rPr>
              <a:t>Service</a:t>
            </a:r>
          </a:p>
          <a:p>
            <a:pPr algn="l"/>
            <a:r>
              <a:rPr lang="en-US" b="0" i="0" dirty="0">
                <a:solidFill>
                  <a:schemeClr val="tx1">
                    <a:lumMod val="65000"/>
                  </a:schemeClr>
                </a:solidFill>
                <a:effectLst/>
                <a:latin typeface="Open Sans" panose="020B0606030504020204" pitchFamily="34" charset="0"/>
              </a:rPr>
              <a:t>Simplicity</a:t>
            </a:r>
          </a:p>
          <a:p>
            <a:pPr algn="l"/>
            <a:r>
              <a:rPr lang="en-US" b="0" i="0" dirty="0">
                <a:solidFill>
                  <a:schemeClr val="tx1">
                    <a:lumMod val="65000"/>
                  </a:schemeClr>
                </a:solidFill>
                <a:effectLst/>
                <a:latin typeface="Open Sans" panose="020B0606030504020204" pitchFamily="34" charset="0"/>
              </a:rPr>
              <a:t>Skill</a:t>
            </a:r>
          </a:p>
          <a:p>
            <a:pPr algn="l"/>
            <a:r>
              <a:rPr lang="en-US" b="0" i="0" dirty="0">
                <a:solidFill>
                  <a:schemeClr val="tx1">
                    <a:lumMod val="65000"/>
                  </a:schemeClr>
                </a:solidFill>
                <a:effectLst/>
                <a:latin typeface="Open Sans" panose="020B0606030504020204" pitchFamily="34" charset="0"/>
              </a:rPr>
              <a:t>Social Responsibility</a:t>
            </a:r>
          </a:p>
          <a:p>
            <a:pPr algn="l"/>
            <a:r>
              <a:rPr lang="en-US" b="0" i="0" dirty="0">
                <a:solidFill>
                  <a:schemeClr val="tx1">
                    <a:lumMod val="65000"/>
                  </a:schemeClr>
                </a:solidFill>
                <a:effectLst/>
                <a:latin typeface="Open Sans" panose="020B0606030504020204" pitchFamily="34" charset="0"/>
              </a:rPr>
              <a:t>Spirituality</a:t>
            </a:r>
          </a:p>
          <a:p>
            <a:pPr algn="l"/>
            <a:r>
              <a:rPr lang="en-US" b="0" i="0" dirty="0">
                <a:solidFill>
                  <a:schemeClr val="tx1">
                    <a:lumMod val="65000"/>
                  </a:schemeClr>
                </a:solidFill>
                <a:effectLst/>
                <a:latin typeface="Open Sans" panose="020B0606030504020204" pitchFamily="34" charset="0"/>
              </a:rPr>
              <a:t>Spontaneity</a:t>
            </a:r>
          </a:p>
          <a:p>
            <a:pPr algn="l"/>
            <a:r>
              <a:rPr lang="en-US" b="0" i="0" dirty="0">
                <a:solidFill>
                  <a:schemeClr val="tx1">
                    <a:lumMod val="65000"/>
                  </a:schemeClr>
                </a:solidFill>
                <a:effectLst/>
                <a:latin typeface="Open Sans" panose="020B0606030504020204" pitchFamily="34" charset="0"/>
              </a:rPr>
              <a:t>Stability</a:t>
            </a:r>
          </a:p>
          <a:p>
            <a:pPr algn="l"/>
            <a:r>
              <a:rPr lang="en-US" b="0" i="0" dirty="0">
                <a:solidFill>
                  <a:schemeClr val="tx1">
                    <a:lumMod val="65000"/>
                  </a:schemeClr>
                </a:solidFill>
                <a:effectLst/>
                <a:latin typeface="Open Sans" panose="020B0606030504020204" pitchFamily="34" charset="0"/>
              </a:rPr>
              <a:t>Status</a:t>
            </a:r>
          </a:p>
          <a:p>
            <a:pPr algn="l"/>
            <a:r>
              <a:rPr lang="en-US" b="0" i="0" dirty="0">
                <a:solidFill>
                  <a:schemeClr val="tx1">
                    <a:lumMod val="65000"/>
                  </a:schemeClr>
                </a:solidFill>
                <a:effectLst/>
                <a:latin typeface="Open Sans" panose="020B0606030504020204" pitchFamily="34" charset="0"/>
              </a:rPr>
              <a:t>Strength</a:t>
            </a:r>
          </a:p>
          <a:p>
            <a:pPr algn="l"/>
            <a:r>
              <a:rPr lang="en-US" b="0" i="0" dirty="0">
                <a:solidFill>
                  <a:schemeClr val="tx1">
                    <a:lumMod val="65000"/>
                  </a:schemeClr>
                </a:solidFill>
                <a:effectLst/>
                <a:latin typeface="Open Sans" panose="020B0606030504020204" pitchFamily="34" charset="0"/>
              </a:rPr>
              <a:t>Success</a:t>
            </a:r>
          </a:p>
          <a:p>
            <a:pPr algn="l"/>
            <a:r>
              <a:rPr lang="en-US" b="0" i="0" dirty="0">
                <a:solidFill>
                  <a:schemeClr val="tx1">
                    <a:lumMod val="65000"/>
                  </a:schemeClr>
                </a:solidFill>
                <a:effectLst/>
                <a:latin typeface="Open Sans" panose="020B0606030504020204" pitchFamily="34" charset="0"/>
              </a:rPr>
              <a:t>Teamwork</a:t>
            </a:r>
          </a:p>
          <a:p>
            <a:pPr algn="l"/>
            <a:r>
              <a:rPr lang="en-US" b="0" i="0" dirty="0">
                <a:solidFill>
                  <a:schemeClr val="tx1">
                    <a:lumMod val="65000"/>
                  </a:schemeClr>
                </a:solidFill>
                <a:effectLst/>
                <a:latin typeface="Open Sans" panose="020B0606030504020204" pitchFamily="34" charset="0"/>
              </a:rPr>
              <a:t>Thankfulness</a:t>
            </a:r>
          </a:p>
          <a:p>
            <a:pPr algn="l"/>
            <a:r>
              <a:rPr lang="en-US" b="0" i="0" dirty="0">
                <a:solidFill>
                  <a:schemeClr val="tx1">
                    <a:lumMod val="65000"/>
                  </a:schemeClr>
                </a:solidFill>
                <a:effectLst/>
                <a:latin typeface="Open Sans" panose="020B0606030504020204" pitchFamily="34" charset="0"/>
              </a:rPr>
              <a:t>Thoroughness</a:t>
            </a:r>
          </a:p>
          <a:p>
            <a:pPr algn="l"/>
            <a:r>
              <a:rPr lang="en-US" b="0" i="0" dirty="0">
                <a:solidFill>
                  <a:schemeClr val="tx1">
                    <a:lumMod val="65000"/>
                  </a:schemeClr>
                </a:solidFill>
                <a:effectLst/>
                <a:latin typeface="Open Sans" panose="020B0606030504020204" pitchFamily="34" charset="0"/>
              </a:rPr>
              <a:t>Trustworthiness</a:t>
            </a:r>
          </a:p>
          <a:p>
            <a:pPr algn="l"/>
            <a:r>
              <a:rPr lang="en-US" b="0" i="0" dirty="0">
                <a:solidFill>
                  <a:schemeClr val="tx1">
                    <a:lumMod val="65000"/>
                  </a:schemeClr>
                </a:solidFill>
                <a:effectLst/>
                <a:latin typeface="Open Sans" panose="020B0606030504020204" pitchFamily="34" charset="0"/>
              </a:rPr>
              <a:t>Unity</a:t>
            </a:r>
          </a:p>
          <a:p>
            <a:pPr algn="l"/>
            <a:r>
              <a:rPr lang="en-US" b="0" i="0" dirty="0">
                <a:solidFill>
                  <a:schemeClr val="tx1">
                    <a:lumMod val="65000"/>
                  </a:schemeClr>
                </a:solidFill>
                <a:effectLst/>
                <a:latin typeface="Open Sans" panose="020B0606030504020204" pitchFamily="34" charset="0"/>
              </a:rPr>
              <a:t>Usefulness</a:t>
            </a:r>
          </a:p>
          <a:p>
            <a:pPr algn="l"/>
            <a:r>
              <a:rPr lang="en-US" b="0" i="0" dirty="0">
                <a:solidFill>
                  <a:schemeClr val="tx1">
                    <a:lumMod val="65000"/>
                  </a:schemeClr>
                </a:solidFill>
                <a:effectLst/>
                <a:latin typeface="Open Sans" panose="020B0606030504020204" pitchFamily="34" charset="0"/>
              </a:rPr>
              <a:t>Variety</a:t>
            </a:r>
          </a:p>
          <a:p>
            <a:pPr algn="l"/>
            <a:r>
              <a:rPr lang="en-US" b="0" i="0" dirty="0">
                <a:solidFill>
                  <a:schemeClr val="tx1">
                    <a:lumMod val="65000"/>
                  </a:schemeClr>
                </a:solidFill>
                <a:effectLst/>
                <a:latin typeface="Open Sans" panose="020B0606030504020204" pitchFamily="34" charset="0"/>
              </a:rPr>
              <a:t>Wealth</a:t>
            </a:r>
          </a:p>
          <a:p>
            <a:pPr algn="l"/>
            <a:r>
              <a:rPr lang="en-US" b="0" i="0" dirty="0">
                <a:solidFill>
                  <a:schemeClr val="tx1">
                    <a:lumMod val="65000"/>
                  </a:schemeClr>
                </a:solidFill>
                <a:effectLst/>
                <a:latin typeface="Open Sans" panose="020B0606030504020204" pitchFamily="34" charset="0"/>
              </a:rPr>
              <a:t>Wisdom</a:t>
            </a:r>
          </a:p>
          <a:p>
            <a:pPr algn="l"/>
            <a:r>
              <a:rPr lang="en-US" b="0" i="0" dirty="0">
                <a:solidFill>
                  <a:schemeClr val="tx1">
                    <a:lumMod val="65000"/>
                  </a:schemeClr>
                </a:solidFill>
                <a:effectLst/>
                <a:latin typeface="Open Sans" panose="020B0606030504020204" pitchFamily="34" charset="0"/>
              </a:rPr>
              <a:t>Zest</a:t>
            </a:r>
          </a:p>
        </p:txBody>
      </p:sp>
      <p:sp>
        <p:nvSpPr>
          <p:cNvPr id="14" name="TextBox 13">
            <a:extLst>
              <a:ext uri="{FF2B5EF4-FFF2-40B4-BE49-F238E27FC236}">
                <a16:creationId xmlns:a16="http://schemas.microsoft.com/office/drawing/2014/main" id="{463CCD3E-6E68-45A9-BEB5-752FC959E32E}"/>
              </a:ext>
            </a:extLst>
          </p:cNvPr>
          <p:cNvSpPr txBox="1"/>
          <p:nvPr/>
        </p:nvSpPr>
        <p:spPr>
          <a:xfrm>
            <a:off x="5746838" y="6206059"/>
            <a:ext cx="698324" cy="477054"/>
          </a:xfrm>
          <a:prstGeom prst="rect">
            <a:avLst/>
          </a:prstGeom>
          <a:noFill/>
        </p:spPr>
        <p:txBody>
          <a:bodyPr wrap="square" rtlCol="0">
            <a:spAutoFit/>
          </a:bodyPr>
          <a:lstStyle/>
          <a:p>
            <a:pPr algn="ctr"/>
            <a:r>
              <a:rPr lang="en-US" sz="2500" b="1" dirty="0">
                <a:solidFill>
                  <a:srgbClr val="F435DC"/>
                </a:solidFill>
              </a:rPr>
              <a:t>134</a:t>
            </a:r>
          </a:p>
        </p:txBody>
      </p:sp>
    </p:spTree>
    <p:extLst>
      <p:ext uri="{BB962C8B-B14F-4D97-AF65-F5344CB8AC3E}">
        <p14:creationId xmlns:p14="http://schemas.microsoft.com/office/powerpoint/2010/main" val="1636077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5378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BC730-5BA7-476E-9F86-75EF23CBBAB3}"/>
              </a:ext>
            </a:extLst>
          </p:cNvPr>
          <p:cNvSpPr>
            <a:spLocks noGrp="1"/>
          </p:cNvSpPr>
          <p:nvPr>
            <p:ph type="title"/>
          </p:nvPr>
        </p:nvSpPr>
        <p:spPr/>
        <p:txBody>
          <a:bodyPr/>
          <a:lstStyle/>
          <a:p>
            <a:r>
              <a:rPr lang="en-US" b="1" dirty="0"/>
              <a:t>Activity</a:t>
            </a:r>
          </a:p>
        </p:txBody>
      </p:sp>
      <p:sp>
        <p:nvSpPr>
          <p:cNvPr id="3" name="Text Placeholder 2">
            <a:extLst>
              <a:ext uri="{FF2B5EF4-FFF2-40B4-BE49-F238E27FC236}">
                <a16:creationId xmlns:a16="http://schemas.microsoft.com/office/drawing/2014/main" id="{D3F49FB3-DF67-4DAA-904B-3BD93135BB64}"/>
              </a:ext>
            </a:extLst>
          </p:cNvPr>
          <p:cNvSpPr>
            <a:spLocks noGrp="1"/>
          </p:cNvSpPr>
          <p:nvPr>
            <p:ph type="body" idx="1"/>
          </p:nvPr>
        </p:nvSpPr>
        <p:spPr>
          <a:xfrm>
            <a:off x="1046013" y="1694576"/>
            <a:ext cx="4764764" cy="853071"/>
          </a:xfrm>
        </p:spPr>
        <p:txBody>
          <a:bodyPr/>
          <a:lstStyle/>
          <a:p>
            <a:r>
              <a:rPr lang="en-US" sz="2200" dirty="0">
                <a:effectLst/>
              </a:rPr>
              <a:t>When have you felt most seen in a work/academic environment?</a:t>
            </a:r>
          </a:p>
        </p:txBody>
      </p:sp>
      <p:sp>
        <p:nvSpPr>
          <p:cNvPr id="4" name="Content Placeholder 3">
            <a:extLst>
              <a:ext uri="{FF2B5EF4-FFF2-40B4-BE49-F238E27FC236}">
                <a16:creationId xmlns:a16="http://schemas.microsoft.com/office/drawing/2014/main" id="{964507ED-B27C-4F6D-AC30-DDB9EDDF0A1C}"/>
              </a:ext>
            </a:extLst>
          </p:cNvPr>
          <p:cNvSpPr>
            <a:spLocks noGrp="1"/>
          </p:cNvSpPr>
          <p:nvPr>
            <p:ph sz="half" idx="2"/>
          </p:nvPr>
        </p:nvSpPr>
        <p:spPr>
          <a:xfrm>
            <a:off x="1046013" y="3113165"/>
            <a:ext cx="4764764" cy="1911842"/>
          </a:xfrm>
        </p:spPr>
        <p:txBody>
          <a:bodyPr>
            <a:normAutofit/>
          </a:bodyPr>
          <a:lstStyle/>
          <a:p>
            <a:r>
              <a:rPr lang="en-US" sz="2000" dirty="0">
                <a:effectLst/>
              </a:rPr>
              <a:t>What was the situation?</a:t>
            </a:r>
          </a:p>
          <a:p>
            <a:r>
              <a:rPr lang="en-US" sz="2000" dirty="0">
                <a:effectLst/>
              </a:rPr>
              <a:t>What did it </a:t>
            </a:r>
            <a:r>
              <a:rPr lang="en-US" sz="2000" b="1" dirty="0">
                <a:effectLst/>
              </a:rPr>
              <a:t>feel</a:t>
            </a:r>
            <a:r>
              <a:rPr lang="en-US" sz="2000" dirty="0">
                <a:effectLst/>
              </a:rPr>
              <a:t> like?</a:t>
            </a:r>
          </a:p>
          <a:p>
            <a:r>
              <a:rPr lang="en-US" sz="2000" dirty="0">
                <a:effectLst/>
              </a:rPr>
              <a:t>What were you </a:t>
            </a:r>
            <a:r>
              <a:rPr lang="en-US" sz="2000" b="1" dirty="0">
                <a:effectLst/>
              </a:rPr>
              <a:t>thinking</a:t>
            </a:r>
            <a:r>
              <a:rPr lang="en-US" sz="2000" dirty="0">
                <a:effectLst/>
              </a:rPr>
              <a:t>?</a:t>
            </a:r>
          </a:p>
          <a:p>
            <a:r>
              <a:rPr lang="en-US" sz="2000" dirty="0">
                <a:effectLst/>
              </a:rPr>
              <a:t>What would have made it better/worse?</a:t>
            </a:r>
          </a:p>
        </p:txBody>
      </p:sp>
      <p:sp>
        <p:nvSpPr>
          <p:cNvPr id="5" name="Text Placeholder 4">
            <a:extLst>
              <a:ext uri="{FF2B5EF4-FFF2-40B4-BE49-F238E27FC236}">
                <a16:creationId xmlns:a16="http://schemas.microsoft.com/office/drawing/2014/main" id="{9204BFC0-1D4C-4360-9A1E-22CEFCE2A7CB}"/>
              </a:ext>
            </a:extLst>
          </p:cNvPr>
          <p:cNvSpPr>
            <a:spLocks noGrp="1"/>
          </p:cNvSpPr>
          <p:nvPr>
            <p:ph type="body" sz="quarter" idx="3"/>
          </p:nvPr>
        </p:nvSpPr>
        <p:spPr>
          <a:xfrm>
            <a:off x="6293716" y="1761688"/>
            <a:ext cx="4967424" cy="785959"/>
          </a:xfrm>
        </p:spPr>
        <p:txBody>
          <a:bodyPr/>
          <a:lstStyle/>
          <a:p>
            <a:r>
              <a:rPr lang="en-US" sz="2200" dirty="0">
                <a:effectLst/>
              </a:rPr>
              <a:t>When have you felt left out, looked over, or not seen a work/academic environment?</a:t>
            </a:r>
          </a:p>
        </p:txBody>
      </p:sp>
      <p:pic>
        <p:nvPicPr>
          <p:cNvPr id="8" name="Content Placeholder 7" descr="A picture containing person, yellow&#10;&#10;Description automatically generated">
            <a:extLst>
              <a:ext uri="{FF2B5EF4-FFF2-40B4-BE49-F238E27FC236}">
                <a16:creationId xmlns:a16="http://schemas.microsoft.com/office/drawing/2014/main" id="{471939A9-7577-402A-8AB6-0B88854B81CD}"/>
              </a:ext>
            </a:extLst>
          </p:cNvPr>
          <p:cNvPicPr>
            <a:picLocks noGrp="1" noChangeAspect="1"/>
          </p:cNvPicPr>
          <p:nvPr>
            <p:ph sz="quarter" idx="4"/>
          </p:nvPr>
        </p:nvPicPr>
        <p:blipFill>
          <a:blip r:embed="rId3"/>
          <a:stretch>
            <a:fillRect/>
          </a:stretch>
        </p:blipFill>
        <p:spPr>
          <a:xfrm>
            <a:off x="6300132" y="2546959"/>
            <a:ext cx="4967425" cy="3311617"/>
          </a:xfrm>
        </p:spPr>
      </p:pic>
    </p:spTree>
    <p:extLst>
      <p:ext uri="{BB962C8B-B14F-4D97-AF65-F5344CB8AC3E}">
        <p14:creationId xmlns:p14="http://schemas.microsoft.com/office/powerpoint/2010/main" val="33605809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A3AD49-9331-450C-A2FE-6857A4DB38C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73CC670F-05B9-4BB7-BA2C-0DE5B5C1E5D3}">
  <ds:schemaRefs>
    <ds:schemaRef ds:uri="http://schemas.microsoft.com/sharepoint/v3/contenttype/forms"/>
  </ds:schemaRefs>
</ds:datastoreItem>
</file>

<file path=customXml/itemProps3.xml><?xml version="1.0" encoding="utf-8"?>
<ds:datastoreItem xmlns:ds="http://schemas.openxmlformats.org/officeDocument/2006/customXml" ds:itemID="{189B453C-F2B2-4ECA-A6ED-7DBEF1B6D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{2727B7B2-131C-4785-868E-F53A6B3EF449}tf00934815_win32</Template>
  <TotalTime>230</TotalTime>
  <Words>854</Words>
  <Application>Microsoft Office PowerPoint</Application>
  <PresentationFormat>Widescreen</PresentationFormat>
  <Paragraphs>246</Paragraphs>
  <Slides>15</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Goudy Old Style</vt:lpstr>
      <vt:lpstr>Open Sans</vt:lpstr>
      <vt:lpstr>Wingdings</vt:lpstr>
      <vt:lpstr>Wingdings 2</vt:lpstr>
      <vt:lpstr>SlateVTI</vt:lpstr>
      <vt:lpstr>Forging Forward: Understanding Your Values</vt:lpstr>
      <vt:lpstr>Forging Forward: Understanding Your Values   When your values and profession align, you are more likely to find peace, fulfillment, and happiness in your work life. How do we lean into our values to make big decisions about our future? </vt:lpstr>
      <vt:lpstr> Drop A Line</vt:lpstr>
      <vt:lpstr>Definitions</vt:lpstr>
      <vt:lpstr>Definitions</vt:lpstr>
      <vt:lpstr>PowerPoint Presentation</vt:lpstr>
      <vt:lpstr>PowerPoint Presentation</vt:lpstr>
      <vt:lpstr>PowerPoint Presentation</vt:lpstr>
      <vt:lpstr>Activity</vt:lpstr>
      <vt:lpstr>‘Successful medical school applicants are able to demonstrate skills, knowledge, and abilities in these areas. One experience can illustrate proficiency across multiple competencies.’</vt:lpstr>
      <vt:lpstr>Competency Areas</vt:lpstr>
      <vt:lpstr>PowerPoint Presentation</vt:lpstr>
      <vt:lpstr>PowerPoint Presentation</vt:lpstr>
      <vt:lpstr>PowerPoint Presentation</vt:lpstr>
      <vt:lpstr>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Garcia, Nicole</dc:creator>
  <cp:lastModifiedBy>Garcia, Nicole</cp:lastModifiedBy>
  <cp:revision>38</cp:revision>
  <dcterms:created xsi:type="dcterms:W3CDTF">2021-10-19T11:39:36Z</dcterms:created>
  <dcterms:modified xsi:type="dcterms:W3CDTF">2021-10-19T15:29:47Z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